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3" r:id="rId15"/>
    <p:sldId id="271" r:id="rId16"/>
    <p:sldId id="272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00CC"/>
    <a:srgbClr val="FFFFCC"/>
    <a:srgbClr val="FF3300"/>
    <a:srgbClr val="CCFF66"/>
    <a:srgbClr val="FF7C80"/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1872506-193D-F2D8-EC29-1B4D52BB59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FC9CA73-50F8-71E1-3576-DE88A53C82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70B80DF-FF08-9A3F-DEAF-A2E4ECDD627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BD4BAB13-D4A9-A778-9179-BDDA55050A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C6FE006F-0672-4C21-FB84-2A82D82715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5ABA6FE4-B10D-954F-54BC-11A868740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06FA55-FFB5-4F5E-8D9D-7BB315A971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E911D0-830D-E0B9-ADE4-C10553E6D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8139A-B216-4DFB-875F-B2A3C983FB2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C0DD80B-8200-8D4E-C7CB-52E5AAF0F3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BBE8243-18F6-06A3-4BB4-BC74DEA83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7BAC87-6793-71C1-BBEA-E5FBA69CF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9AC1E-05E9-4524-9AC8-477CE74FC78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2D62D6F-DC15-1C44-C4E2-56B8D8A7BB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8C596F7-BF47-8E50-5854-316EDE4B2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9FD5E8-BF44-A126-3A97-34BB1D30F4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DB141-8573-40AB-9BB5-0018A5D7D52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145CFC5-1B63-68F5-C383-FAE1FCE4E8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79F3352-F84C-0164-6C43-1DBE42BA5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81CC92-46F2-0644-181E-618678434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9923-4E9D-4696-806F-FADE5D1C83F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342EF90-3A55-9ED7-8F6A-282E7E7568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7175E7D-C6F4-2AC1-6FB2-4CCBEAAFD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04CF49-5A4A-19FD-34C4-4BF201F00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47FA9-4999-4E36-AE01-0341BCB2C51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9BED665-B363-54FC-CA00-DF9A4AFB50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AACF3F2-AFE8-5CF2-3FEC-86B14A0DB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79B939-C36A-CE2A-B96C-33E5F3F84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09E59-F7D3-4C2F-8A87-2465A3651EE8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C5886BEF-6525-711F-8F98-BEE2ACEFEB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611FAF-C6F3-F53B-51AD-9D11767ED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EFFFCA-E7B5-EE89-2FAD-4ED59DC16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28F71-C3B5-4E74-89CF-F206EA757AD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166C10C-26FF-9946-0305-DB66547919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7512DA7-705C-3A63-F555-A7D3C5574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FF3364-552B-17BF-D941-E04BA29A4F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A9A8F-F7CD-4C13-80B3-5F2D4F0FA04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D16501D-F7B8-0CBF-FC7B-081663BAE7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FC7CE58-4CCD-0271-36AF-C9B0CEBB8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5AF1D3-C064-F773-5C0A-4FDFD904EC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E4CC7-484C-4DF2-820A-3175F3E7EE93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747088F-1449-D390-3F81-F407E43165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687340A-D99D-F412-D05E-463C90CDC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ADFA95-50B6-CDB6-D709-64FD785C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2FD8E-B32C-432E-81D9-B8FA40ED1F9E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D107A77-0AB0-15D8-25B8-1463644DA8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95CB6AE-721F-2B3B-58CB-E68FA15FA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5328CC-C3A6-EF07-B192-0D0E8353F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50DEC-E2B6-4E00-BAE9-002539E8B6BD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0430C54-6F4E-12AD-07B6-F31CAFF178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4BAF3B8-2255-F451-31F9-14789A05D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40F5E6-315F-493B-B734-3D5FB8110B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4038D-B0DB-44A8-AD18-A5EFDE12231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7A98536-21E1-7BE4-DE06-3BFFF3E00B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3A3E2B-8010-F620-B43E-9CCF74743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F15EE1-0437-05AC-A892-22EEAC986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5ADF9-B5CF-424A-A93C-1D7A61DF02A6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DCFF986-15F0-5569-F111-65A8863F3B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B4EC7C2-FC6B-04E4-56E5-12E425EBB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BB8ACF-D993-899F-DDE5-09A481A3D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B1CFB-2758-4A7D-B63F-149F99A58350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D6BE517-37D3-2511-24E3-B72D91F8B6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6F44999-54B9-9DEF-6AEE-6F95A51D2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EF249D-17D2-69F9-7CA0-1AA4A7A20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3AD98-C8C4-4673-9B08-823230D1E64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EC4D1C1-EC63-5565-F868-86430D071A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F0BFEE-8DC8-91C6-B185-C7992E0E9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C55F74-3B53-E4E8-1089-BE62347ADD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09D8C-28D2-4DDA-B393-0CB993A9A66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FEA1005-76A7-3EFB-AA0B-E0902E9447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510A2F7-C44D-612B-924B-03B93D041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081AD8-1992-F2DE-6976-39C86A52A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93102-22D9-4398-B7F5-0F15AA35D07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D60C611-6FA0-6F7B-89BD-E1FE7714FD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39A356F-2A44-B240-2448-25174F13F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DC1B00-6B38-C961-774D-4FD2A3E55F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2EE38-B812-4619-BEE0-43B8EEF244C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F694972-ECA9-CCA8-C627-E81DC0C22A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ADEDBBB-F309-FFE0-8F70-35DC58BAB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252578-2865-82EF-DF17-1947F34D0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984A5-977D-441E-A153-FD242AE22EA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6A8DCA6-7E6A-D965-090B-5737A3AB1B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A880396-692F-3690-CC94-A7D1EB437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56BE1D-635C-7FC5-0A41-9A369B778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809E1-3B11-4850-B11F-5D9E2511DB3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63130B0-15C5-6C3E-D40E-B00AEB9721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EE5265B-4895-7962-E5B6-98825A96D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8CAF7F-16CE-EE4F-045D-31B08C2CE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AF13C-E62E-4BF5-8D18-594896A3DBF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A52BE7F-6BF4-4088-4DAF-D842C9BEC0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3DECEBE-F6C3-765A-A9B3-96AF27114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E727-E7E9-0CFF-1A18-9B654BEA8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18429-789A-D0B9-7131-D2E1DB7B3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2A7D8-4E90-8D81-DB86-FACF0977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1F2B-3B7E-47A5-A230-59093847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3B13-5078-C20D-67CF-30B919FC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3993E-4AA0-45E4-97C6-BECD0FCF5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907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AA2C-61A8-1D44-8741-07AB35F1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35FB4-639C-732E-9FD4-52E813D24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424C-7A92-FE9D-1024-59351910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3346C-97F3-B927-3E01-B3B0E13C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AF39-C2D9-A483-28A3-CD6F9C82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1849E-EE3E-4EB8-B7F8-FCEA56B6DC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112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E7558C-E991-5F8F-0749-88511CAF0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F102C-BEE6-904D-A343-439BBAFA5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F1D97-BCB7-03E1-C130-D64ED1EB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F4FA4-72FF-8D68-925A-9D784CA3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0B55-B476-1EA0-4C7A-2DA62B1E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117FB-D7A3-4272-8BEC-A75DC2B04F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46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F439-A800-C832-D1DB-0AE8F668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F5F28-D91B-E92D-0CC0-3641CC379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931BA-9001-3E89-861F-219E4A2B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6F2B9-6513-3E59-DAF2-9B686046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D9614-4759-9064-D52D-FB5BE948C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390B0-D288-49A6-B11B-47B496E37C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039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724EE-63B8-7075-6BFE-A9905394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73A31-988B-0F6F-8F6C-0C286A2F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7319C-F621-1B70-CB37-D381E635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4C60E-B927-FC20-CA5D-A5E55370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352E9-4B8B-7642-6C6D-64D68F3E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B97AB-4D83-4E7D-A30D-5795A02DFD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52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961F-4C09-73AD-6476-4779AE2F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8695-8F70-A11B-FAAE-9C9A61CCC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2B453-910F-DA26-046A-727916CE6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44563-B307-AD84-C681-A29C3E53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7CBD5-1AC3-7F5D-AF0A-4F641650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6237C-659D-77D6-5113-ED70F202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1BFEF-B64D-4D1A-BF71-E1A2723785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43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35BD-8BAF-B2DB-9959-9AB8225E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B5B00-3240-47F5-7EAB-58A096432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26397-0201-EDD2-11DD-3311A8AB0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F76AB7-4AD3-31F4-DAAC-7C7E3DD37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84713-C949-A294-5B18-2CA68DA10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02D52-1D24-5AF3-36CD-6EE67B2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CB675-7755-BB76-702B-0E0C9DB0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19BBC1-2B33-55CC-8299-939D1242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CC774-B7CD-4901-9C0A-475708BF07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8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0C6C-0232-D7D1-550A-B4A1DE27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7A482-80CF-D40A-1183-10E79226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5B21E-06F7-BA9D-A653-D00072ED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FB940-1641-7FB7-347D-D1448573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06DBB-EFE0-4BE6-A194-6855365518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6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C17E5-9B81-FFAC-5723-8F7C2749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03D7D-92E4-A0B8-F520-9C7E9A96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E2E73-033C-8CFF-B05B-71F3110DB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37CBE-2582-42CF-B4D3-B282637429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5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7376-CA24-E9FD-A090-12A1E1F7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3FEE-8B6B-D865-B2A1-FB1483D62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A3381-D962-9BBA-4359-2CBA2A27A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1273E-B855-89A8-945B-AA4A71AFE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E639C-12B2-44BF-6AE2-CF80E518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31E0-4578-CC4D-76C0-3C0FB252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B13BA-EF65-4C2D-AF5F-D45F8869DE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731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76F1-1365-2817-B170-A150FC2D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95386-FFF9-E5B6-A41A-5C851CAEB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AB0B4-92E2-1059-EE6E-ED3863537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1320E-A8CF-A44D-586E-F680BC11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E7A89-F797-2150-C8CF-17D2A07C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2BA2F-9360-7AD4-37E0-CA6D4E50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9FEA4-57DD-40C4-9B9D-DF0073A2DA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951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475546-7B12-CAD9-3C58-F5FB1D264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269FCE-0D1D-0DFA-EA9E-9D045007B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E21229-0663-22BC-B3D1-66B1B7DF43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F0340F9-23D9-10DC-59BA-7789D8097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3428F3-386B-E342-3FD1-B0C9C58DD7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31A44F-9F02-4383-9EC3-34B479CFCB1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rldofteaching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>
            <a:extLst>
              <a:ext uri="{FF2B5EF4-FFF2-40B4-BE49-F238E27FC236}">
                <a16:creationId xmlns:a16="http://schemas.microsoft.com/office/drawing/2014/main" id="{6C942423-0E6E-4D46-EB89-54860122C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207963"/>
            <a:ext cx="9505950" cy="727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WordArt 5">
            <a:extLst>
              <a:ext uri="{FF2B5EF4-FFF2-40B4-BE49-F238E27FC236}">
                <a16:creationId xmlns:a16="http://schemas.microsoft.com/office/drawing/2014/main" id="{F0FFAD36-4A69-D4AE-0B8C-E18EA9CFC4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6875462" cy="4319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172338"/>
              </a:avLst>
            </a:prstTxWarp>
          </a:bodyPr>
          <a:lstStyle/>
          <a:p>
            <a:pPr algn="ctr"/>
            <a:r>
              <a:rPr lang="en-GB" sz="28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99"/>
                </a:solidFill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974C7E70-612E-81EE-1DBC-4B94F38B5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583363"/>
            <a:ext cx="1619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b="1">
                <a:solidFill>
                  <a:srgbClr val="CC00CC"/>
                </a:solidFill>
              </a:rPr>
              <a:t>S.MORRIS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66" name="Picture 54">
            <a:extLst>
              <a:ext uri="{FF2B5EF4-FFF2-40B4-BE49-F238E27FC236}">
                <a16:creationId xmlns:a16="http://schemas.microsoft.com/office/drawing/2014/main" id="{D9B7BE51-E0EC-B978-839A-B1EED041E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5" name="Text Box 23">
            <a:extLst>
              <a:ext uri="{FF2B5EF4-FFF2-40B4-BE49-F238E27FC236}">
                <a16:creationId xmlns:a16="http://schemas.microsoft.com/office/drawing/2014/main" id="{0ADE8C48-30CE-C2AE-5E04-D1CE8098A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4813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Bohr’s Atom</a:t>
            </a:r>
          </a:p>
        </p:txBody>
      </p:sp>
      <p:sp>
        <p:nvSpPr>
          <p:cNvPr id="13344" name="Oval 32">
            <a:extLst>
              <a:ext uri="{FF2B5EF4-FFF2-40B4-BE49-F238E27FC236}">
                <a16:creationId xmlns:a16="http://schemas.microsoft.com/office/drawing/2014/main" id="{F25C5307-E3B3-A3F8-2B6F-03283D8F4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052513"/>
            <a:ext cx="142875" cy="144462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49" name="Oval 37">
            <a:extLst>
              <a:ext uri="{FF2B5EF4-FFF2-40B4-BE49-F238E27FC236}">
                <a16:creationId xmlns:a16="http://schemas.microsoft.com/office/drawing/2014/main" id="{C8964903-B252-9A5D-3B72-DE6CE96E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5516563"/>
            <a:ext cx="142875" cy="144462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53" name="Oval 41">
            <a:extLst>
              <a:ext uri="{FF2B5EF4-FFF2-40B4-BE49-F238E27FC236}">
                <a16:creationId xmlns:a16="http://schemas.microsoft.com/office/drawing/2014/main" id="{5B01F2A5-37EB-19B0-3352-2A59A8D03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941888"/>
            <a:ext cx="142875" cy="144462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3354" name="Text Box 42">
            <a:extLst>
              <a:ext uri="{FF2B5EF4-FFF2-40B4-BE49-F238E27FC236}">
                <a16:creationId xmlns:a16="http://schemas.microsoft.com/office/drawing/2014/main" id="{C7C7F747-8B10-254D-609A-3E0BC12FD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125538"/>
            <a:ext cx="291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electrons in orbits</a:t>
            </a:r>
          </a:p>
        </p:txBody>
      </p:sp>
      <p:sp>
        <p:nvSpPr>
          <p:cNvPr id="13358" name="Text Box 46">
            <a:extLst>
              <a:ext uri="{FF2B5EF4-FFF2-40B4-BE49-F238E27FC236}">
                <a16:creationId xmlns:a16="http://schemas.microsoft.com/office/drawing/2014/main" id="{9C008C65-F7CB-49C6-B32A-CE1C0ABC1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860800"/>
            <a:ext cx="244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nucleus</a:t>
            </a:r>
          </a:p>
        </p:txBody>
      </p:sp>
      <p:sp>
        <p:nvSpPr>
          <p:cNvPr id="13362" name="Oval 50">
            <a:extLst>
              <a:ext uri="{FF2B5EF4-FFF2-40B4-BE49-F238E27FC236}">
                <a16:creationId xmlns:a16="http://schemas.microsoft.com/office/drawing/2014/main" id="{45DD8040-E827-E558-0F47-C6C40F5D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429000"/>
            <a:ext cx="142875" cy="144463"/>
          </a:xfrm>
          <a:prstGeom prst="ellipse">
            <a:avLst/>
          </a:prstGeom>
          <a:solidFill>
            <a:schemeClr val="folHlink">
              <a:alpha val="57001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29 -0.23214 C -0.08212 -0.23491 -0.08212 -0.23838 -0.0816 -0.24092 C -0.08091 -0.24601 -0.07865 -0.25572 -0.07865 -0.25572 C -0.07223 -0.26728 -0.07223 -0.26867 -0.06059 -0.28208 C -0.0382 -0.30797 -0.01927 -0.35375 0.01007 -0.3519 C 0.02291 -0.35884 0.00625 -0.35098 0.01875 -0.35352 C 0.02066 -0.35445 0.02222 -0.35583 0.02343 -0.35607 C 0.0276 -0.35792 0.03003 -0.35722 0.03385 -0.35722 C 0.04531 -0.36624 0.03784 -0.36231 0.05 -0.36439 C 0.05382 -0.36439 0.06128 -0.36601 0.06146 -0.36647 C 0.06336 -0.36763 0.0651 -0.36948 0.06736 -0.36994 C 0.06875 -0.37063 0.07048 -0.36901 0.07152 -0.36948 C 0.07864 -0.37202 0.08455 -0.37896 0.09149 -0.3815 C 0.09531 -0.38266 0.10607 -0.38104 0.11076 -0.38081 C 0.11736 -0.38427 0.12673 -0.38497 0.1342 -0.38266 C 0.13889 -0.38196 0.1401 -0.38011 0.14409 -0.38011 C 0.15972 -0.38196 0.15069 -0.38381 0.16093 -0.37988 C 0.16961 -0.38173 0.17569 -0.38844 0.1842 -0.39005 C 0.18941 -0.39052 0.19548 -0.3889 0.20104 -0.38959 C 0.21632 -0.39098 0.21267 -0.39167 0.22899 -0.38566 C 0.23559 -0.38312 0.24201 -0.38589 0.24913 -0.38358 C 0.25711 -0.38774 0.27586 -0.38474 0.2835 -0.37826 C 0.29132 -0.37757 0.29896 -0.37364 0.30711 -0.37503 C 0.31232 -0.37572 0.31788 -0.37618 0.32274 -0.37618 C 0.3276 -0.37664 0.33593 -0.36878 0.33611 -0.36901 C 0.3401 -0.36878 0.35173 -0.3674 0.35503 -0.36578 C 0.35798 -0.3637 0.36371 -0.35884 0.36371 -0.35907 C 0.37309 -0.35792 0.37812 -0.35907 0.38593 -0.35352 C 0.38732 -0.35352 0.40434 -0.35098 0.40486 -0.35029 C 0.40972 -0.34612 0.41336 -0.33965 0.41753 -0.3341 C 0.42812 -0.32485 0.44114 -0.31884 0.45312 -0.31375 C 0.46093 -0.31029 0.46736 -0.30936 0.4743 -0.30427 C 0.50225 -0.30219 0.52048 -0.24046 0.54253 -0.21225 C 0.54861 -0.2074 0.55434 -0.20208 0.56024 -0.19722 C 0.56198 -0.19583 0.56493 -0.19352 0.5651 -0.19352 C 0.58003 -0.16531 0.57309 -0.1778 0.57986 -0.15768 C 0.58073 -0.14635 0.58455 -0.13572 0.58437 -0.12393 C 0.58455 -0.11491 0.58264 -0.10335 0.58073 -0.09456 C 0.57014 -0.083 0.55955 -0.07121 0.54843 -0.06011 C 0.54288 -0.05456 0.53402 -0.05318 0.52743 -0.05017 C 0.52031 -0.04693 0.51146 -0.04231 0.50434 -0.03768 C 0.49548 -0.0319 0.48611 -0.02612 0.47639 -0.02219 C 0.47205 -0.02057 0.46284 -0.0178 0.46267 -0.0178 C 0.45642 -0.01318 0.45191 -0.01156 0.44514 -0.00878 C 0.4375 -0.00601 0.4434 -0.0067 0.43368 -0.00138 C 0.41979 0.00648 0.40347 0.00925 0.38871 0.01434 C 0.3835 0.01573 0.36597 0.00833 0.36232 0.0081 C 0.3533 0.00717 0.34548 0.00255 0.3368 0.00116 C 0.32552 -0.00092 0.3184 -0.00069 0.30798 -0.00485 C 0.29896 -0.003 0.2908 -0.00208 0.28211 -0.00555 C 0.26545 -0.00231 0.27205 -0.00069 0.2618 -0.00485 C 0.246 -0.00231 0.23021 -0.00462 0.21458 -0.00624 C 0.21354 -0.00624 0.20208 -0.00809 0.20121 -0.00786 C 0.1908 -0.00601 0.18021 -0.0067 0.16944 -0.00786 C 0.15711 -0.00901 0.14045 -0.00601 0.12951 -0.01479 C 0.12048 -0.01826 0.11215 -0.02335 0.1033 -0.02659 C 0.096 -0.02913 0.08889 -0.03075 0.08246 -0.03583 C 0.07656 -0.03653 0.06944 -0.03653 0.06423 -0.04092 C 0.06163 -0.04323 0.05573 -0.04716 0.05607 -0.04763 C 0.04531 -0.04832 0.03802 -0.05387 0.0283 -0.05757 C 0.01944 -0.06173 0.01267 -0.0615 0.00521 -0.06774 C 0.0026 -0.06751 3.33333E-6 -0.06566 -0.00261 -0.06682 C -0.00539 -0.06751 -0.00695 -0.07121 -0.00903 -0.07352 C -0.01111 -0.07445 -0.01268 -0.07445 -0.01441 -0.0756 C -0.01615 -0.07676 -0.01736 -0.07792 -0.01875 -0.07861 C -0.0283 -0.07977 -0.01841 -0.07792 -0.03073 -0.08763 C -0.04775 -0.10127 -0.02361 -0.07537 -0.0415 -0.09479 C -0.04653 -0.09988 -0.05625 -0.11121 -0.05625 -0.11144 C -0.07674 -0.1267 -0.06285 -0.11491 -0.09584 -0.17225 C -0.09844 -0.17664 -0.09966 -0.18242 -0.10174 -0.18751 C -0.10295 -0.19144 -0.10539 -0.2 -0.10539 -0.2 C -0.10625 -0.20809 -0.10591 -0.21433 -0.10764 -0.22266 C -0.09983 -0.23977 -0.10903 -0.22104 -0.08368 -0.24994 C -0.08073 -0.25294 -0.07795 -0.25711 -0.07639 -0.26104 C -0.07535 -0.26312 -0.07587 -0.26751 -0.0757 -0.26774 " pathEditMode="relative" rAng="13757607" ptsTypes="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9" y="56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427 0.00139 C -0.53229 0.01619 -0.54549 -0.00254 -0.53611 0.01804 C -0.53438 0.02197 -0.52882 0.02983 -0.52899 0.0296 C -0.51823 0.03746 -0.50608 0.04162 -0.49514 0.05018 C -0.4632 0.06174 -0.44202 0.07723 -0.41215 0.07029 C -0.40261 0.07145 -0.39288 0.07029 -0.38386 0.06428 C -0.37361 0.06544 -0.35764 0.06058 -0.34861 0.05434 C -0.33646 0.05388 -0.33177 0.05041 -0.32118 0.04347 C -0.31233 0.04324 -0.30399 0.03769 -0.29566 0.03399 C -0.29063 0.03168 -0.28577 0.02914 -0.2809 0.02682 C -0.27847 0.02567 -0.27344 0.02289 -0.27361 0.02312 C -0.25955 0.02266 -0.27952 0.02405 -0.25261 0.01179 C -0.24774 0.00948 -0.24236 0.00971 -0.23802 0.00625 C -0.23195 0.00231 -0.22188 -0.00855 -0.21806 -0.01618 C -0.20573 -0.02427 -0.19445 -0.0363 -0.18299 -0.04601 C -0.16875 -0.05734 -0.15261 -0.06705 -0.14236 -0.08485 C -0.12934 -0.0941 -0.1224 -0.10728 -0.1125 -0.12115 C -0.1066 -0.12532 -0.10208 -0.13341 -0.0967 -0.13919 C -0.0882 -0.14844 -0.07917 -0.15676 -0.07066 -0.16601 C -0.06684 -0.17017 -0.06667 -0.17179 -0.06215 -0.17364 C -0.06024 -0.17456 -0.05816 -0.17433 -0.05695 -0.17595 C -0.05434 -0.17873 -0.05104 -0.18682 -0.05122 -0.18682 C -0.04393 -0.19144 -0.04792 -0.18797 -0.04115 -0.20046 C -0.03542 -0.21133 -0.02882 -0.21942 -0.02413 -0.23121 C -0.01615 -0.23977 -0.0158 -0.24532 -0.01111 -0.25919 C -0.00365 -0.28115 0.00295 -0.30312 0.0092 -0.32601 C 0.02014 -0.37734 0.02778 -0.40185 0.02864 -0.44647 C 0.02864 -0.4578 0.02378 -0.47375 0.02083 -0.48462 C 0.01875 -0.49225 0.01441 -0.50705 0.01423 -0.50728 C 0.01198 -0.51098 0.01024 -0.51607 0.00712 -0.51907 C 0.00573 -0.52023 0.00399 -0.52162 0.00295 -0.523 C -0.01111 -0.54589 0.00955 -0.51815 -0.00365 -0.53664 C -0.01215 -0.54867 -0.02465 -0.55884 -0.03524 -0.56716 C -0.06927 -0.58011 -0.10261 -0.60162 -0.13837 -0.59375 C -0.14045 -0.59422 -0.14827 -0.5956 -0.15139 -0.59468 C -0.15521 -0.59352 -0.16268 -0.59029 -0.16285 -0.59029 C -0.17552 -0.58982 -0.18542 -0.58636 -0.19583 -0.57503 C -0.20365 -0.57202 -0.20938 -0.56485 -0.21597 -0.55907 C -0.22274 -0.55352 -0.23056 -0.54913 -0.23524 -0.54034 C -0.23837 -0.53826 -0.24254 -0.53711 -0.24514 -0.53318 C -0.24688 -0.5311 -0.24792 -0.52832 -0.25 -0.52647 C -0.26024 -0.5163 -0.25295 -0.52855 -0.25903 -0.51699 C -0.26615 -0.51399 -0.27274 -0.50982 -0.27969 -0.50543 C -0.28872 -0.50058 -0.29011 -0.50427 -0.29879 -0.49549 C -0.30538 -0.49271 -0.31024 -0.49295 -0.31563 -0.4867 C -0.32327 -0.48416 -0.33854 -0.47121 -0.34288 -0.46266 C -0.35226 -0.45572 -0.36268 -0.45063 -0.37205 -0.44347 C -0.37986 -0.44347 -0.38299 -0.44 -0.38906 -0.43491 C -0.39358 -0.43121 -0.39913 -0.42936 -0.40295 -0.4252 C -0.41511 -0.41364 -0.42431 -0.39699 -0.43403 -0.38266 C -0.43524 -0.38127 -0.43698 -0.38127 -0.43854 -0.38011 C -0.44149 -0.37641 -0.44323 -0.3711 -0.44618 -0.36763 C -0.45781 -0.35283 -0.45174 -0.36347 -0.45781 -0.35237 C -0.46111 -0.34913 -0.46511 -0.34705 -0.46858 -0.34358 C -0.47014 -0.3415 -0.47118 -0.33849 -0.47292 -0.33664 C -0.47465 -0.33479 -0.47708 -0.33456 -0.47882 -0.33225 C -0.47986 -0.3311 -0.48542 -0.32 -0.48559 -0.31953 C -0.49063 -0.30936 -0.49636 -0.30058 -0.50174 -0.29086 C -0.50573 -0.28647 -0.5125 -0.27953 -0.5158 -0.27445 C -0.51893 -0.26959 -0.52049 -0.26289 -0.52274 -0.25734 C -0.52726 -0.24855 -0.53472 -0.23838 -0.53802 -0.22821 C -0.54236 -0.21318 -0.54618 -0.19769 -0.55018 -0.18242 C -0.55643 -0.15098 -0.56545 -0.12023 -0.56823 -0.08809 C -0.56875 -0.07838 -0.56458 -0.06612 -0.56441 -0.05572 C -0.55781 -0.03977 -0.55972 -0.0467 -0.55712 -0.03514 C -0.55608 -0.03306 -0.55469 -0.03144 -0.55399 -0.02913 C -0.55156 -0.02497 -0.54809 -0.01572 -0.54827 -0.01572 C -0.54306 -0.01086 -0.54149 -0.01017 -0.53698 -2.83237E-6 C -0.53629 0.00162 -0.53472 0.00532 -0.5349 0.00486 " pathEditMode="relative" rAng="28021296" ptsTypes="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35" y="-262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3 0.00948 C 0.09636 0.01665 0.1125 0.02081 0.12605 0.03191 C 0.1375 0.04162 0.14844 0.05457 0.16025 0.06358 C 0.16875 0.07584 0.16441 0.07168 0.17171 0.07792 C 0.17205 0.08555 0.17379 0.08809 0.17796 0.09387 C 0.18073 0.10405 0.18941 0.11607 0.19098 0.12439 C 0.19184 0.13133 0.19167 0.13688 0.1948 0.14289 C 0.19497 0.14959 0.19844 0.16185 0.19844 0.16208 C 0.19896 0.17295 0.19966 0.18405 0.20243 0.19445 C 0.20139 0.20717 0.20278 0.21988 0.20191 0.2326 C 0.19844 0.25087 0.19358 0.26381 0.19879 0.28116 C 0.19914 0.28902 0.19948 0.29665 0.19983 0.30474 C 0.19983 0.30659 0.2 0.30867 0.20018 0.31075 C 0.20018 0.31214 0.20035 0.31653 0.20035 0.31676 C 0.19688 0.3378 0.1948 0.35884 0.19358 0.38035 C 0.19115 0.39584 0.18976 0.40694 0.19202 0.42243 C 0.17275 0.49988 0.18507 0.55052 0.13542 0.57734 C 0.13212 0.58266 0.12848 0.58728 0.12396 0.59168 C 0.11702 0.60439 0.10695 0.61526 0.09879 0.62705 C 0.09323 0.63514 0.08907 0.64902 0.08073 0.6541 C 0.07448 0.66474 0.07813 0.6615 0.07153 0.66543 C 0.0665 0.67491 0.05955 0.68462 0.05209 0.69156 C 0.04757 0.69942 0.03855 0.70543 0.03039 0.70613 C 0.02691 0.70636 0.02362 0.70566 0.02049 0.70566 C 0.01875 0.70543 0.01546 0.70543 0.01546 0.70566 C 0.00747 0.70798 -0.00295 0.71399 -0.01145 0.71329 C -0.02013 0.71607 -0.025 0.71861 -0.03385 0.71746 C -0.04635 0.71191 -0.05902 0.70636 -0.07135 0.70012 C -0.07951 0.69595 -0.08593 0.68763 -0.09392 0.68277 C -0.0993 0.67977 -0.10468 0.67699 -0.11007 0.67399 C -0.11145 0.67214 -0.1125 0.67052 -0.11371 0.6689 C -0.11527 0.66751 -0.11701 0.66682 -0.11805 0.66497 C -0.12118 0.66104 -0.12309 0.65457 -0.12621 0.6504 C -0.1302 0.64485 -0.13524 0.64046 -0.13923 0.63491 C -0.14288 0.62173 -0.15156 0.60902 -0.16111 0.60116 C -0.16823 0.58936 -0.17621 0.57942 -0.18333 0.56855 C -0.18541 0.56555 -0.18732 0.56208 -0.18941 0.55815 C -0.19132 0.55468 -0.19479 0.54636 -0.19479 0.54659 C -0.19531 0.54012 -0.19739 0.53595 -0.19913 0.52948 C -0.19652 0.49248 -0.17673 0.45387 -0.18663 0.41942 C -0.18906 0.41087 -0.18767 0.40647 -0.19149 0.39838 C -0.19201 0.38913 -0.19236 0.38104 -0.19375 0.37225 C -0.19305 0.36162 -0.19444 0.35306 -0.1934 0.34196 C -0.17968 0.29225 -0.1684 0.24231 -0.15468 0.19306 C -0.15364 0.18936 -0.14913 0.18312 -0.14913 0.18381 C -0.14774 0.17919 -0.14583 0.17503 -0.14444 0.1704 C -0.14097 0.15861 -0.13819 0.14613 -0.1342 0.13457 C -0.13194 0.12786 -0.12795 0.12301 -0.12517 0.11699 C -0.12239 0.11075 -0.11961 0.10289 -0.11579 0.0978 C -0.11319 0.0948 -0.10746 0.09064 -0.1052 0.08855 C -0.08906 0.07306 -0.06996 0.06335 -0.05034 0.0541 C -0.04114 0.04971 -0.03698 0.04532 -0.02864 0.03838 C -0.02448 0.03491 -0.01041 0.02936 -0.0059 0.02682 C 0.0125 0.01618 0.04445 0.00439 0.0658 0.01225 C 0.08004 0.0178 0.0941 0.02428 0.10816 0.03006 " pathEditMode="relative" rAng="22649326" ptsTypes="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350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43 -0.11607 C 0.60712 -0.1133 0.60868 -0.11052 0.6092 -0.10752 C 0.61025 -0.10289 0.61129 -0.09318 0.61129 -0.09249 C 0.60955 -0.07792 0.6099 -0.07723 0.60382 -0.05781 C 0.59254 -0.02197 0.59132 0.03005 0.56441 0.04624 C 0.55504 0.06057 0.56754 0.043 0.55677 0.05318 C 0.55556 0.05456 0.55486 0.05641 0.55347 0.05826 C 0.55052 0.06196 0.54827 0.06289 0.54479 0.06497 C 0.5375 0.08023 0.54306 0.07237 0.53281 0.08092 C 0.52934 0.08393 0.52327 0.08948 0.52309 0.08971 C 0.52188 0.09202 0.52101 0.09456 0.5191 0.09618 C 0.51806 0.0978 0.51632 0.09734 0.51511 0.09896 C 0.5099 0.1052 0.5066 0.11514 0.50139 0.12092 C 0.49809 0.12462 0.4882 0.12948 0.48386 0.13202 C 0.479 0.13942 0.47084 0.14497 0.46354 0.14797 C 0.4592 0.14982 0.45747 0.1489 0.45365 0.15167 C 0.44045 0.16231 0.44948 0.15884 0.43854 0.16185 C 0.43177 0.16786 0.42847 0.1778 0.42136 0.18404 C 0.41684 0.18774 0.41094 0.19005 0.4059 0.19352 C 0.39306 0.2037 0.39636 0.20231 0.37986 0.2067 C 0.37292 0.20832 0.36823 0.21479 0.36129 0.21618 C 0.35521 0.22566 0.33768 0.23399 0.32847 0.23306 C 0.32101 0.23699 0.3132 0.23815 0.30643 0.24323 C 0.30191 0.2474 0.29722 0.25133 0.29271 0.25433 C 0.28854 0.25734 0.27847 0.25595 0.2783 0.25595 C 0.27465 0.2578 0.26406 0.26335 0.26025 0.26404 C 0.25695 0.26451 0.25035 0.26266 0.25018 0.26289 C 0.24167 0.26774 0.23733 0.27237 0.22882 0.27121 C 0.22726 0.27214 0.21146 0.28 0.21077 0.27977 C 0.20504 0.27884 0.19948 0.27537 0.19393 0.27283 C 0.18125 0.27144 0.16754 0.27375 0.15486 0.27607 C 0.14688 0.27792 0.14115 0.28046 0.13316 0.28023 C 0.10729 0.29526 0.07031 0.25017 0.04115 0.23838 C 0.03438 0.23745 0.02726 0.23583 0.01997 0.2356 C 0.0184 0.23514 0.01493 0.23468 0.01476 0.23491 C -0.0085 0.21896 0.00209 0.22635 -0.01059 0.21133 C -0.0151 0.20208 -0.02239 0.19491 -0.02621 0.18474 C -0.02951 0.17641 -0.03125 0.16462 -0.03264 0.15583 C -0.02691 0.13919 -0.02118 0.12254 -0.01528 0.10589 C -0.01215 0.09803 -0.00434 0.09109 0.00035 0.08485 C 0.00538 0.07722 0.01198 0.06797 0.01667 0.05919 C 0.0224 0.04925 0.02917 0.03815 0.03646 0.02936 C 0.03976 0.02497 0.04705 0.01711 0.04705 0.01734 C 0.05122 0.00925 0.05486 0.00485 0.0599 -0.00139 C 0.0658 -0.00902 0.06077 -0.00509 0.06754 -0.01526 C 0.07743 -0.03075 0.09115 -0.04232 0.10261 -0.05526 C 0.10677 -0.06058 0.12483 -0.06428 0.1283 -0.06613 C 0.13663 -0.07099 0.14514 -0.07145 0.15365 -0.07492 C 0.16406 -0.08023 0.17066 -0.0844 0.18143 -0.08717 C 0.18872 -0.09388 0.19584 -0.09966 0.20469 -0.10174 C 0.21858 -0.11422 0.21215 -0.11191 0.2224 -0.11445 C 0.23577 -0.12601 0.25087 -0.13341 0.26528 -0.14128 C 0.26615 -0.14151 0.27709 -0.14706 0.27778 -0.14775 C 0.28663 -0.15561 0.29636 -0.16139 0.30608 -0.16648 C 0.31754 -0.17295 0.3316 -0.18544 0.34427 -0.18405 C 0.35365 -0.18636 0.3625 -0.18706 0.3717 -0.1896 C 0.379 -0.19122 0.38594 -0.19399 0.39358 -0.19376 C 0.39896 -0.19654 0.40521 -0.20023 0.41129 -0.19977 C 0.41441 -0.19954 0.42118 -0.19908 0.42084 -0.19862 C 0.43056 -0.20393 0.43906 -0.20347 0.44913 -0.20601 C 0.45834 -0.2081 0.46441 -0.21226 0.47309 -0.2111 C 0.47535 -0.21295 0.47726 -0.21549 0.47986 -0.21619 C 0.48247 -0.21665 0.48507 -0.21434 0.48785 -0.21434 C 0.48976 -0.21411 0.49132 -0.21549 0.4934 -0.21573 C 0.49514 -0.21596 0.49688 -0.21526 0.49844 -0.21503 C 0.50712 -0.22035 0.49775 -0.21596 0.51198 -0.21457 C 0.53195 -0.21249 0.50156 -0.22104 0.52413 -0.2148 C 0.53038 -0.21295 0.54271 -0.20856 0.54271 -0.20856 C 0.56615 -0.20694 0.54983 -0.20902 0.59844 -0.17758 C 0.60243 -0.17549 0.60556 -0.17064 0.60903 -0.16717 C 0.61163 -0.16463 0.61667 -0.15885 0.61667 -0.15862 C 0.62014 -0.15168 0.62205 -0.14567 0.62587 -0.13966 C 0.62483 -0.11954 0.62656 -0.14197 0.61372 -0.10035 C 0.61233 -0.09596 0.61111 -0.09087 0.61094 -0.08601 C 0.61094 -0.08393 0.61285 -0.0807 0.6125 -0.08023 " pathEditMode="relative" rAng="1362794" ptsTypes="ffffffffffffffffffffffff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14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3" grpId="0" animBg="1"/>
      <p:bldP spid="133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Oval 12">
            <a:extLst>
              <a:ext uri="{FF2B5EF4-FFF2-40B4-BE49-F238E27FC236}">
                <a16:creationId xmlns:a16="http://schemas.microsoft.com/office/drawing/2014/main" id="{7BFF41FD-2E3D-4E47-401D-25C907361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557338"/>
            <a:ext cx="3816350" cy="3743325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7FDD8FEC-7F2D-0500-6537-741660D71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HELIUM ATOM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5439DCE7-151A-438E-1818-2EB8C039C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2131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546728A5-300E-8E53-5D17-08951076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781300"/>
            <a:ext cx="576262" cy="5762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 b="1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9AB9B4AF-EDC3-C682-564F-E6B5EA317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429000"/>
            <a:ext cx="576262" cy="5762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600" b="1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6F846FAD-D5D8-E32E-C451-F83E302BB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92417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346" name="Oval 10">
            <a:extLst>
              <a:ext uri="{FF2B5EF4-FFF2-40B4-BE49-F238E27FC236}">
                <a16:creationId xmlns:a16="http://schemas.microsoft.com/office/drawing/2014/main" id="{911DBF34-B0C4-77B1-C8F0-8822900DA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500438"/>
            <a:ext cx="576262" cy="5762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4347" name="Oval 11">
            <a:extLst>
              <a:ext uri="{FF2B5EF4-FFF2-40B4-BE49-F238E27FC236}">
                <a16:creationId xmlns:a16="http://schemas.microsoft.com/office/drawing/2014/main" id="{F8450E2B-CCE8-B840-4555-781FA69F2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997200"/>
            <a:ext cx="576263" cy="5762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200" b="1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F4E3943-DBF4-81EA-939D-74D56C973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989138"/>
            <a:ext cx="2376488" cy="12239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EEB7C5BB-ECC3-60E1-7A34-0F4F5AF8E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84313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proton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90AB8FE0-1454-F31F-F3B4-7D2EB2DDD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868863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electron</a:t>
            </a: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B4403D61-3BD1-FE30-AE6F-292ED4981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3860800"/>
            <a:ext cx="863600" cy="79216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3C962C32-7C7A-7BA5-53FC-3F94935C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724400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neutron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52323F39-75A4-EB02-A3FA-59E20ECADE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6463" y="3860800"/>
            <a:ext cx="1943100" cy="863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73CF5CC7-4A58-CBEA-B5F7-24BC8B044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1268413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Shell</a:t>
            </a:r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D6CAA279-1617-4CE4-6831-DE19B7E350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4888" y="1700213"/>
            <a:ext cx="1079500" cy="360362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Text Box 32">
            <a:extLst>
              <a:ext uri="{FF2B5EF4-FFF2-40B4-BE49-F238E27FC236}">
                <a16:creationId xmlns:a16="http://schemas.microsoft.com/office/drawing/2014/main" id="{A0E9B482-CFA9-222E-193B-BAED45724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589588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What do these particles consist 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3" grpId="0"/>
      <p:bldP spid="14355" grpId="0"/>
      <p:bldP spid="143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3" name="Text Box 33">
            <a:extLst>
              <a:ext uri="{FF2B5EF4-FFF2-40B4-BE49-F238E27FC236}">
                <a16:creationId xmlns:a16="http://schemas.microsoft.com/office/drawing/2014/main" id="{88743044-36F3-7726-45E9-9CA352B70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5527" name="Text Box 167">
            <a:extLst>
              <a:ext uri="{FF2B5EF4-FFF2-40B4-BE49-F238E27FC236}">
                <a16:creationId xmlns:a16="http://schemas.microsoft.com/office/drawing/2014/main" id="{11DCC825-4FCF-C8CB-1BD0-84DC9981C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44675"/>
            <a:ext cx="172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5528" name="Text Box 168">
            <a:extLst>
              <a:ext uri="{FF2B5EF4-FFF2-40B4-BE49-F238E27FC236}">
                <a16:creationId xmlns:a16="http://schemas.microsoft.com/office/drawing/2014/main" id="{DCDF5F38-0DB4-14F2-7A68-CBDE0B3EB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9891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Particle</a:t>
            </a:r>
          </a:p>
        </p:txBody>
      </p:sp>
      <p:sp>
        <p:nvSpPr>
          <p:cNvPr id="15542" name="Text Box 182">
            <a:extLst>
              <a:ext uri="{FF2B5EF4-FFF2-40B4-BE49-F238E27FC236}">
                <a16:creationId xmlns:a16="http://schemas.microsoft.com/office/drawing/2014/main" id="{512BFF2E-73D9-407B-1040-746AFB4B6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8527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accent1"/>
                </a:solidFill>
                <a:latin typeface="Comic Sans MS" panose="030F0702030302020204" pitchFamily="66" charset="0"/>
              </a:rPr>
              <a:t>proton</a:t>
            </a:r>
          </a:p>
        </p:txBody>
      </p:sp>
      <p:sp>
        <p:nvSpPr>
          <p:cNvPr id="15543" name="Text Box 183">
            <a:extLst>
              <a:ext uri="{FF2B5EF4-FFF2-40B4-BE49-F238E27FC236}">
                <a16:creationId xmlns:a16="http://schemas.microsoft.com/office/drawing/2014/main" id="{7D3B8987-8762-0A3F-C4E2-8B024590A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71633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CC"/>
                </a:solidFill>
                <a:latin typeface="Comic Sans MS" panose="030F0702030302020204" pitchFamily="66" charset="0"/>
              </a:rPr>
              <a:t>neutron</a:t>
            </a:r>
          </a:p>
        </p:txBody>
      </p:sp>
      <p:sp>
        <p:nvSpPr>
          <p:cNvPr id="15544" name="Text Box 184">
            <a:extLst>
              <a:ext uri="{FF2B5EF4-FFF2-40B4-BE49-F238E27FC236}">
                <a16:creationId xmlns:a16="http://schemas.microsoft.com/office/drawing/2014/main" id="{9AF9CFB8-1A77-0614-0166-4DE25B878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581525"/>
            <a:ext cx="2160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electron</a:t>
            </a:r>
          </a:p>
        </p:txBody>
      </p:sp>
      <p:sp>
        <p:nvSpPr>
          <p:cNvPr id="15545" name="Text Box 185">
            <a:extLst>
              <a:ext uri="{FF2B5EF4-FFF2-40B4-BE49-F238E27FC236}">
                <a16:creationId xmlns:a16="http://schemas.microsoft.com/office/drawing/2014/main" id="{09AFF1C4-231A-C8B5-374D-45FBF443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989138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Charge</a:t>
            </a:r>
          </a:p>
        </p:txBody>
      </p:sp>
      <p:sp>
        <p:nvSpPr>
          <p:cNvPr id="15546" name="Text Box 186">
            <a:extLst>
              <a:ext uri="{FF2B5EF4-FFF2-40B4-BE49-F238E27FC236}">
                <a16:creationId xmlns:a16="http://schemas.microsoft.com/office/drawing/2014/main" id="{E35EA1F9-70AC-6AE0-1A08-7A321958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852738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accent1"/>
                </a:solidFill>
                <a:latin typeface="Comic Sans MS" panose="030F0702030302020204" pitchFamily="66" charset="0"/>
              </a:rPr>
              <a:t>+ ve charge</a:t>
            </a:r>
          </a:p>
        </p:txBody>
      </p:sp>
      <p:sp>
        <p:nvSpPr>
          <p:cNvPr id="15547" name="Text Box 187">
            <a:extLst>
              <a:ext uri="{FF2B5EF4-FFF2-40B4-BE49-F238E27FC236}">
                <a16:creationId xmlns:a16="http://schemas.microsoft.com/office/drawing/2014/main" id="{436E1020-01E5-E807-1C01-E2BF1DC6C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581525"/>
            <a:ext cx="2592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-ve charge</a:t>
            </a:r>
          </a:p>
        </p:txBody>
      </p:sp>
      <p:sp>
        <p:nvSpPr>
          <p:cNvPr id="15548" name="Text Box 188">
            <a:extLst>
              <a:ext uri="{FF2B5EF4-FFF2-40B4-BE49-F238E27FC236}">
                <a16:creationId xmlns:a16="http://schemas.microsoft.com/office/drawing/2014/main" id="{92BFB585-D6EE-5433-0308-5AF224CF3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716338"/>
            <a:ext cx="2592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CC"/>
                </a:solidFill>
                <a:latin typeface="Comic Sans MS" panose="030F0702030302020204" pitchFamily="66" charset="0"/>
              </a:rPr>
              <a:t>No charge</a:t>
            </a:r>
          </a:p>
        </p:txBody>
      </p:sp>
      <p:sp>
        <p:nvSpPr>
          <p:cNvPr id="15549" name="Text Box 189">
            <a:extLst>
              <a:ext uri="{FF2B5EF4-FFF2-40B4-BE49-F238E27FC236}">
                <a16:creationId xmlns:a16="http://schemas.microsoft.com/office/drawing/2014/main" id="{CAD60094-DFBE-5BE1-6E6B-EFD697306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8527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550" name="Text Box 190">
            <a:extLst>
              <a:ext uri="{FF2B5EF4-FFF2-40B4-BE49-F238E27FC236}">
                <a16:creationId xmlns:a16="http://schemas.microsoft.com/office/drawing/2014/main" id="{DD0F003F-D2FB-07EF-560E-BB6DE9654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7163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FFCC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5551" name="Text Box 191">
            <a:extLst>
              <a:ext uri="{FF2B5EF4-FFF2-40B4-BE49-F238E27FC236}">
                <a16:creationId xmlns:a16="http://schemas.microsoft.com/office/drawing/2014/main" id="{BFEC85A2-6C2B-77A8-B6BC-A8B9BD3B7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58152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nil</a:t>
            </a:r>
          </a:p>
        </p:txBody>
      </p:sp>
      <p:sp>
        <p:nvSpPr>
          <p:cNvPr id="15552" name="Text Box 192">
            <a:extLst>
              <a:ext uri="{FF2B5EF4-FFF2-40B4-BE49-F238E27FC236}">
                <a16:creationId xmlns:a16="http://schemas.microsoft.com/office/drawing/2014/main" id="{130D1F57-DB53-0511-0050-EBAA9B369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98913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Mass</a:t>
            </a:r>
          </a:p>
        </p:txBody>
      </p:sp>
      <p:sp>
        <p:nvSpPr>
          <p:cNvPr id="15553" name="Line 193">
            <a:extLst>
              <a:ext uri="{FF2B5EF4-FFF2-40B4-BE49-F238E27FC236}">
                <a16:creationId xmlns:a16="http://schemas.microsoft.com/office/drawing/2014/main" id="{4CB70171-1015-192C-E63E-B4BBF37FD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1989138"/>
            <a:ext cx="0" cy="33115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4" name="Line 194">
            <a:extLst>
              <a:ext uri="{FF2B5EF4-FFF2-40B4-BE49-F238E27FC236}">
                <a16:creationId xmlns:a16="http://schemas.microsoft.com/office/drawing/2014/main" id="{96FCF07A-C1B9-5C57-AD77-CD490C29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1989138"/>
            <a:ext cx="0" cy="33115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5" name="Line 195">
            <a:extLst>
              <a:ext uri="{FF2B5EF4-FFF2-40B4-BE49-F238E27FC236}">
                <a16:creationId xmlns:a16="http://schemas.microsoft.com/office/drawing/2014/main" id="{2AF6D584-48F0-102F-EC29-74BAF9231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1989138"/>
            <a:ext cx="0" cy="33115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6" name="Line 196">
            <a:extLst>
              <a:ext uri="{FF2B5EF4-FFF2-40B4-BE49-F238E27FC236}">
                <a16:creationId xmlns:a16="http://schemas.microsoft.com/office/drawing/2014/main" id="{511E114B-A888-FAD0-A93B-5635F9A09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1989138"/>
            <a:ext cx="0" cy="33115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7" name="Line 197">
            <a:extLst>
              <a:ext uri="{FF2B5EF4-FFF2-40B4-BE49-F238E27FC236}">
                <a16:creationId xmlns:a16="http://schemas.microsoft.com/office/drawing/2014/main" id="{D22F6D70-7E59-EB5A-B585-EC7B0E321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1989138"/>
            <a:ext cx="63373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58" name="Line 198">
            <a:extLst>
              <a:ext uri="{FF2B5EF4-FFF2-40B4-BE49-F238E27FC236}">
                <a16:creationId xmlns:a16="http://schemas.microsoft.com/office/drawing/2014/main" id="{7FCEC88B-F83F-F6C2-047B-5FD2FC1BF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5300663"/>
            <a:ext cx="63373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0" name="Line 200">
            <a:extLst>
              <a:ext uri="{FF2B5EF4-FFF2-40B4-BE49-F238E27FC236}">
                <a16:creationId xmlns:a16="http://schemas.microsoft.com/office/drawing/2014/main" id="{99E0DC7B-10F5-5D63-F5E1-305093714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781300"/>
            <a:ext cx="6337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1" name="Line 201">
            <a:extLst>
              <a:ext uri="{FF2B5EF4-FFF2-40B4-BE49-F238E27FC236}">
                <a16:creationId xmlns:a16="http://schemas.microsoft.com/office/drawing/2014/main" id="{9D9E7E9B-B2C9-587D-675E-B53451EA6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3644900"/>
            <a:ext cx="6337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62" name="Line 202">
            <a:extLst>
              <a:ext uri="{FF2B5EF4-FFF2-40B4-BE49-F238E27FC236}">
                <a16:creationId xmlns:a16="http://schemas.microsoft.com/office/drawing/2014/main" id="{492FB6EA-5FA2-B24C-0072-2CAB400BC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4437063"/>
            <a:ext cx="6337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7" grpId="0"/>
      <p:bldP spid="15548" grpId="0"/>
      <p:bldP spid="15549" grpId="0"/>
      <p:bldP spid="15550" grpId="0"/>
      <p:bldP spid="155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>
            <a:extLst>
              <a:ext uri="{FF2B5EF4-FFF2-40B4-BE49-F238E27FC236}">
                <a16:creationId xmlns:a16="http://schemas.microsoft.com/office/drawing/2014/main" id="{E704E16C-D2F6-C045-71AD-25D82B130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9701C6AA-9B94-3F82-CF5A-98F068A1A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060575"/>
            <a:ext cx="439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 number of protons in an atom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C187CC32-F4F8-6950-7CAB-190907F90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76700"/>
            <a:ext cx="338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 number of protons and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neutrons in an atom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D2597C19-BD8D-14C5-45CF-1F0D446FD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36004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He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1E131A73-7D2F-CEBD-59D5-92FE03366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484313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EE67E0E1-68E5-9DA0-30BA-D1F32B15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500438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70E9CE7E-A2E2-11A7-2AAD-84F57049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644900"/>
            <a:ext cx="180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rgbClr val="FF3300"/>
                </a:solidFill>
                <a:latin typeface="Comic Sans MS" panose="030F0702030302020204" pitchFamily="66" charset="0"/>
              </a:rPr>
              <a:t>Atomic mass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B9C5B7E9-1930-3D74-5D7E-2549674D4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628775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rgbClr val="FF3300"/>
                </a:solidFill>
                <a:latin typeface="Comic Sans MS" panose="030F0702030302020204" pitchFamily="66" charset="0"/>
              </a:rPr>
              <a:t>Atomic number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F8012FDD-20FF-2AD1-04D2-58F13CFA5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number of electrons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number of protons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5" grpId="0"/>
      <p:bldP spid="16400" grpId="0"/>
      <p:bldP spid="16401" grpId="0"/>
      <p:bldP spid="164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58A380CA-9D4F-ED74-E8CE-5CE13B820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BBE8441F-B082-D34D-6383-8AA19225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341438"/>
            <a:ext cx="7488238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Electrons are arranged in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Energy Levels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or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Shells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around the nucleus of an atom.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CBCDAF43-4B9D-3494-5656-FDFC915EF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141663"/>
            <a:ext cx="7559675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first shell		a maximum of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electrons</a:t>
            </a:r>
          </a:p>
          <a:p>
            <a:pPr>
              <a:lnSpc>
                <a:spcPct val="21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second shell		a maximum of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electrons</a:t>
            </a:r>
          </a:p>
          <a:p>
            <a:pPr>
              <a:lnSpc>
                <a:spcPct val="20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third shell		a maximum of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electrons</a:t>
            </a: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BFAA330B-A27B-AFD3-50A8-68E944F45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3429000"/>
            <a:ext cx="9366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087D8894-A2DA-5FB6-A49C-57F74BA39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4221163"/>
            <a:ext cx="9366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BCD545B0-655F-DD93-9670-E5285359D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5157788"/>
            <a:ext cx="9366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DF2ACD37-A810-1421-CD22-076F5543A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C2FA7E22-CE3F-96B0-18F6-B9CCFB1CC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12875"/>
            <a:ext cx="80645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There are two ways to represent the atomic structure of an element or compound;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9271AA94-BA3F-F164-7147-BF5BF0BB6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1.	Electronic Configuration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7870EB86-FD46-A2D3-1D9C-49501C918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2.	Dot &amp; Cross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92F8E3A2-B0BB-94B5-4783-A188B9072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ELECTRONIC CONFIGURATION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F676E073-8915-C9EB-49AB-D60BD7DBC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8388350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With electronic configuration elements are represented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numerically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by the number of electrons in their shells and number of shells.  For example;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8C073A41-D704-4EDF-F63B-BF939670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581525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b="1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94180BF3-C17A-6900-8C54-013DF30D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6449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F511B2B3-0BAE-6A9E-788A-E15F8600B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4370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087C2272-6FC5-95AC-BCAA-D26FE6221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5445125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74A27C0A-E003-E65B-0FB1-1EE00F8DD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508500"/>
            <a:ext cx="23034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  <a:latin typeface="Comic Sans MS" panose="030F0702030302020204" pitchFamily="66" charset="0"/>
              </a:rPr>
              <a:t>2 in 1</a:t>
            </a:r>
            <a:r>
              <a:rPr lang="en-GB" altLang="en-US" sz="2400" b="1" baseline="30000">
                <a:solidFill>
                  <a:srgbClr val="CCFF66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sz="2400" b="1">
                <a:solidFill>
                  <a:srgbClr val="CCFF66"/>
                </a:solidFill>
                <a:latin typeface="Comic Sans MS" panose="030F0702030302020204" pitchFamily="66" charset="0"/>
              </a:rPr>
              <a:t> shell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5 in 2</a:t>
            </a:r>
            <a:r>
              <a:rPr lang="en-GB" altLang="en-US" sz="2400" b="1" baseline="30000">
                <a:solidFill>
                  <a:srgbClr val="FF3300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 shell</a:t>
            </a: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74DFAF84-8322-9B88-1D73-33847F110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16338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configuration =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2 , 5</a:t>
            </a:r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FBB01FF6-6D25-9E2E-F242-337BF2FE7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3933825"/>
            <a:ext cx="431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4AC6939C-E73E-598D-0B9D-B7AB0D2A5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2D5B97D1-2401-ACD7-3744-73B4D1336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724400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3200" b="1">
                <a:solidFill>
                  <a:schemeClr val="bg1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 =  7</a:t>
            </a:r>
          </a:p>
        </p:txBody>
      </p:sp>
      <p:sp>
        <p:nvSpPr>
          <p:cNvPr id="18455" name="Oval 23">
            <a:extLst>
              <a:ext uri="{FF2B5EF4-FFF2-40B4-BE49-F238E27FC236}">
                <a16:creationId xmlns:a16="http://schemas.microsoft.com/office/drawing/2014/main" id="{F005A007-DBC3-F467-7727-B7317FBD5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652963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6" name="Oval 24">
            <a:extLst>
              <a:ext uri="{FF2B5EF4-FFF2-40B4-BE49-F238E27FC236}">
                <a16:creationId xmlns:a16="http://schemas.microsoft.com/office/drawing/2014/main" id="{4A5AE9E7-50F2-ECCC-BB3F-F951762F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292600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9201DDF7-2145-2A5F-6060-F73ED218F8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8625" y="4508500"/>
            <a:ext cx="1871663" cy="2159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50" grpId="0"/>
      <p:bldP spid="18451" grpId="0"/>
      <p:bldP spid="184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17FC3982-9713-4069-33DF-F725EAB6D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ELECTRONIC CONFIGURATION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C2BD51CB-5A31-D8CC-0698-0C145B0BE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Write the electronic configuration for the following elements;</a:t>
            </a:r>
          </a:p>
        </p:txBody>
      </p:sp>
      <p:sp>
        <p:nvSpPr>
          <p:cNvPr id="20601" name="Text Box 121">
            <a:extLst>
              <a:ext uri="{FF2B5EF4-FFF2-40B4-BE49-F238E27FC236}">
                <a16:creationId xmlns:a16="http://schemas.microsoft.com/office/drawing/2014/main" id="{2F1DA3D6-0E57-7294-1186-075E74691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8527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Ca</a:t>
            </a:r>
          </a:p>
        </p:txBody>
      </p:sp>
      <p:sp>
        <p:nvSpPr>
          <p:cNvPr id="20602" name="Text Box 122">
            <a:extLst>
              <a:ext uri="{FF2B5EF4-FFF2-40B4-BE49-F238E27FC236}">
                <a16:creationId xmlns:a16="http://schemas.microsoft.com/office/drawing/2014/main" id="{1B5E07F6-F2FF-9A9B-E3BC-D2324898C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7813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603" name="Text Box 123">
            <a:extLst>
              <a:ext uri="{FF2B5EF4-FFF2-40B4-BE49-F238E27FC236}">
                <a16:creationId xmlns:a16="http://schemas.microsoft.com/office/drawing/2014/main" id="{EEF2A472-ACC3-C9BE-353B-6BC4ADA95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6529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Cl</a:t>
            </a:r>
          </a:p>
        </p:txBody>
      </p:sp>
      <p:sp>
        <p:nvSpPr>
          <p:cNvPr id="20604" name="Text Box 124">
            <a:extLst>
              <a:ext uri="{FF2B5EF4-FFF2-40B4-BE49-F238E27FC236}">
                <a16:creationId xmlns:a16="http://schemas.microsoft.com/office/drawing/2014/main" id="{A191C81A-C057-AAC1-9001-7957C684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46529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Si</a:t>
            </a:r>
          </a:p>
        </p:txBody>
      </p:sp>
      <p:sp>
        <p:nvSpPr>
          <p:cNvPr id="20605" name="Text Box 125">
            <a:extLst>
              <a:ext uri="{FF2B5EF4-FFF2-40B4-BE49-F238E27FC236}">
                <a16:creationId xmlns:a16="http://schemas.microsoft.com/office/drawing/2014/main" id="{7AC33287-ECB6-F1E5-9528-3301360FE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781300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Na</a:t>
            </a:r>
          </a:p>
        </p:txBody>
      </p:sp>
      <p:sp>
        <p:nvSpPr>
          <p:cNvPr id="20606" name="Text Box 126">
            <a:extLst>
              <a:ext uri="{FF2B5EF4-FFF2-40B4-BE49-F238E27FC236}">
                <a16:creationId xmlns:a16="http://schemas.microsoft.com/office/drawing/2014/main" id="{30590B97-1E8A-ADB2-0ECC-79BAEF039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636838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0607" name="Text Box 127">
            <a:extLst>
              <a:ext uri="{FF2B5EF4-FFF2-40B4-BE49-F238E27FC236}">
                <a16:creationId xmlns:a16="http://schemas.microsoft.com/office/drawing/2014/main" id="{E730ED96-68D9-F4BB-60BC-D6DA80B0A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35756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0608" name="Text Box 128">
            <a:extLst>
              <a:ext uri="{FF2B5EF4-FFF2-40B4-BE49-F238E27FC236}">
                <a16:creationId xmlns:a16="http://schemas.microsoft.com/office/drawing/2014/main" id="{3CB1F3C4-71D3-5A3C-61C5-5F757BD85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63683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0609" name="Text Box 129">
            <a:extLst>
              <a:ext uri="{FF2B5EF4-FFF2-40B4-BE49-F238E27FC236}">
                <a16:creationId xmlns:a16="http://schemas.microsoft.com/office/drawing/2014/main" id="{E30661A4-CA83-1D93-4D83-B0C2E6DA8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2131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r>
          </a:p>
        </p:txBody>
      </p:sp>
      <p:sp>
        <p:nvSpPr>
          <p:cNvPr id="20610" name="Text Box 130">
            <a:extLst>
              <a:ext uri="{FF2B5EF4-FFF2-40B4-BE49-F238E27FC236}">
                <a16:creationId xmlns:a16="http://schemas.microsoft.com/office/drawing/2014/main" id="{DA5142EA-DAA2-52DC-B7F7-30E7B7F7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63683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611" name="Text Box 131">
            <a:extLst>
              <a:ext uri="{FF2B5EF4-FFF2-40B4-BE49-F238E27FC236}">
                <a16:creationId xmlns:a16="http://schemas.microsoft.com/office/drawing/2014/main" id="{354E3614-C13C-3989-6FBF-2EF83D4ED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508500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20612" name="Text Box 132">
            <a:extLst>
              <a:ext uri="{FF2B5EF4-FFF2-40B4-BE49-F238E27FC236}">
                <a16:creationId xmlns:a16="http://schemas.microsoft.com/office/drawing/2014/main" id="{ABDB770A-CDAD-214A-6893-E78CEBAB7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14166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20613" name="Text Box 133">
            <a:extLst>
              <a:ext uri="{FF2B5EF4-FFF2-40B4-BE49-F238E27FC236}">
                <a16:creationId xmlns:a16="http://schemas.microsoft.com/office/drawing/2014/main" id="{5318683A-8CB9-C83F-B453-4FE896B22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20614" name="Text Box 134">
            <a:extLst>
              <a:ext uri="{FF2B5EF4-FFF2-40B4-BE49-F238E27FC236}">
                <a16:creationId xmlns:a16="http://schemas.microsoft.com/office/drawing/2014/main" id="{8E3D8F34-6C66-E1A6-BD6F-40080E5D0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508500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20615" name="Text Box 135">
            <a:extLst>
              <a:ext uri="{FF2B5EF4-FFF2-40B4-BE49-F238E27FC236}">
                <a16:creationId xmlns:a16="http://schemas.microsoft.com/office/drawing/2014/main" id="{F39FB9E2-2F63-0B82-149C-44589881B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50133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r>
          </a:p>
        </p:txBody>
      </p:sp>
      <p:sp>
        <p:nvSpPr>
          <p:cNvPr id="20616" name="Text Box 136">
            <a:extLst>
              <a:ext uri="{FF2B5EF4-FFF2-40B4-BE49-F238E27FC236}">
                <a16:creationId xmlns:a16="http://schemas.microsoft.com/office/drawing/2014/main" id="{ED5EE667-97A2-A756-C9A1-F0021F2B5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6529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0617" name="Text Box 137">
            <a:extLst>
              <a:ext uri="{FF2B5EF4-FFF2-40B4-BE49-F238E27FC236}">
                <a16:creationId xmlns:a16="http://schemas.microsoft.com/office/drawing/2014/main" id="{2E63D892-F5B7-ABDE-5E79-6E931364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94188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20618" name="Text Box 138">
            <a:extLst>
              <a:ext uri="{FF2B5EF4-FFF2-40B4-BE49-F238E27FC236}">
                <a16:creationId xmlns:a16="http://schemas.microsoft.com/office/drawing/2014/main" id="{A33A250E-9180-70B0-5462-BF10BA100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45085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619" name="Text Box 139">
            <a:extLst>
              <a:ext uri="{FF2B5EF4-FFF2-40B4-BE49-F238E27FC236}">
                <a16:creationId xmlns:a16="http://schemas.microsoft.com/office/drawing/2014/main" id="{81C58DDA-AF23-C507-63C6-6E4560F49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92417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0620" name="Text Box 140">
            <a:extLst>
              <a:ext uri="{FF2B5EF4-FFF2-40B4-BE49-F238E27FC236}">
                <a16:creationId xmlns:a16="http://schemas.microsoft.com/office/drawing/2014/main" id="{4B6E04EB-02EB-4726-C413-3B5964C6F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92417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20621" name="Text Box 141">
            <a:extLst>
              <a:ext uri="{FF2B5EF4-FFF2-40B4-BE49-F238E27FC236}">
                <a16:creationId xmlns:a16="http://schemas.microsoft.com/office/drawing/2014/main" id="{198101CF-9D49-C934-BA98-448F5AAB9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924175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0622" name="Text Box 142">
            <a:extLst>
              <a:ext uri="{FF2B5EF4-FFF2-40B4-BE49-F238E27FC236}">
                <a16:creationId xmlns:a16="http://schemas.microsoft.com/office/drawing/2014/main" id="{C9192720-9F78-825B-7A90-F44086FB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24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d)</a:t>
            </a:r>
          </a:p>
        </p:txBody>
      </p:sp>
      <p:sp>
        <p:nvSpPr>
          <p:cNvPr id="20623" name="Text Box 143">
            <a:extLst>
              <a:ext uri="{FF2B5EF4-FFF2-40B4-BE49-F238E27FC236}">
                <a16:creationId xmlns:a16="http://schemas.microsoft.com/office/drawing/2014/main" id="{8E9B85D6-AC5A-9D2E-7D9A-0F6AD2E6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724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e)</a:t>
            </a:r>
          </a:p>
        </p:txBody>
      </p:sp>
      <p:sp>
        <p:nvSpPr>
          <p:cNvPr id="20624" name="Text Box 144">
            <a:extLst>
              <a:ext uri="{FF2B5EF4-FFF2-40B4-BE49-F238E27FC236}">
                <a16:creationId xmlns:a16="http://schemas.microsoft.com/office/drawing/2014/main" id="{C93FDB5D-CE63-A26B-E775-D2961D03A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7244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f)</a:t>
            </a:r>
          </a:p>
        </p:txBody>
      </p:sp>
      <p:sp>
        <p:nvSpPr>
          <p:cNvPr id="20625" name="Text Box 145">
            <a:extLst>
              <a:ext uri="{FF2B5EF4-FFF2-40B4-BE49-F238E27FC236}">
                <a16:creationId xmlns:a16="http://schemas.microsoft.com/office/drawing/2014/main" id="{62E5BF17-8DEE-24F6-622C-B4C167B4E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7163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2,8,8,2</a:t>
            </a:r>
          </a:p>
        </p:txBody>
      </p:sp>
      <p:sp>
        <p:nvSpPr>
          <p:cNvPr id="20626" name="Text Box 146">
            <a:extLst>
              <a:ext uri="{FF2B5EF4-FFF2-40B4-BE49-F238E27FC236}">
                <a16:creationId xmlns:a16="http://schemas.microsoft.com/office/drawing/2014/main" id="{198C44A3-AC06-C8DF-7A15-6BCFC4428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716338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2,8,1</a:t>
            </a:r>
          </a:p>
        </p:txBody>
      </p:sp>
      <p:sp>
        <p:nvSpPr>
          <p:cNvPr id="20627" name="Text Box 147">
            <a:extLst>
              <a:ext uri="{FF2B5EF4-FFF2-40B4-BE49-F238E27FC236}">
                <a16:creationId xmlns:a16="http://schemas.microsoft.com/office/drawing/2014/main" id="{C9430B64-8E7F-415A-1DD3-1AF62D9B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373688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2,8,7</a:t>
            </a:r>
          </a:p>
        </p:txBody>
      </p:sp>
      <p:sp>
        <p:nvSpPr>
          <p:cNvPr id="20628" name="Text Box 148">
            <a:extLst>
              <a:ext uri="{FF2B5EF4-FFF2-40B4-BE49-F238E27FC236}">
                <a16:creationId xmlns:a16="http://schemas.microsoft.com/office/drawing/2014/main" id="{1EFEAF40-0CB4-733D-135F-5351AA7AA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37368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2,8,4</a:t>
            </a:r>
          </a:p>
        </p:txBody>
      </p:sp>
      <p:sp>
        <p:nvSpPr>
          <p:cNvPr id="20629" name="Text Box 149">
            <a:extLst>
              <a:ext uri="{FF2B5EF4-FFF2-40B4-BE49-F238E27FC236}">
                <a16:creationId xmlns:a16="http://schemas.microsoft.com/office/drawing/2014/main" id="{E9AAA053-B2B8-76DE-BE6C-A5E5EB03A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537368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2,3</a:t>
            </a:r>
          </a:p>
        </p:txBody>
      </p:sp>
      <p:sp>
        <p:nvSpPr>
          <p:cNvPr id="20630" name="Text Box 150">
            <a:extLst>
              <a:ext uri="{FF2B5EF4-FFF2-40B4-BE49-F238E27FC236}">
                <a16:creationId xmlns:a16="http://schemas.microsoft.com/office/drawing/2014/main" id="{BBB726F2-FA7E-78CA-FADA-502EF11B4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7163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2,6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5" grpId="0"/>
      <p:bldP spid="20626" grpId="0"/>
      <p:bldP spid="20627" grpId="0"/>
      <p:bldP spid="20628" grpId="0"/>
      <p:bldP spid="20629" grpId="0"/>
      <p:bldP spid="206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>
            <a:extLst>
              <a:ext uri="{FF2B5EF4-FFF2-40B4-BE49-F238E27FC236}">
                <a16:creationId xmlns:a16="http://schemas.microsoft.com/office/drawing/2014/main" id="{37F0247C-B3DC-D9E5-72DA-DFEBCC884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DOT &amp; CROSS DIAGRAMS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DA288821-21DE-0FA0-6194-BC593425C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96975"/>
            <a:ext cx="7993063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With Dot &amp; Cross diagrams elements and compounds are represented by Dots or Crosses to show electrons, and circles to show the shells. For example;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756658A1-6E53-0F09-D9BA-B32DFD56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1957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CC480865-365B-386B-2423-FDE1B3CDD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579938"/>
            <a:ext cx="431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Oval 8">
            <a:extLst>
              <a:ext uri="{FF2B5EF4-FFF2-40B4-BE49-F238E27FC236}">
                <a16:creationId xmlns:a16="http://schemas.microsoft.com/office/drawing/2014/main" id="{D0A6A32F-F76D-252A-0F30-6EE38F957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364038"/>
            <a:ext cx="576263" cy="576262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1513" name="Oval 9">
            <a:extLst>
              <a:ext uri="{FF2B5EF4-FFF2-40B4-BE49-F238E27FC236}">
                <a16:creationId xmlns:a16="http://schemas.microsoft.com/office/drawing/2014/main" id="{0DE3A76C-14DA-4981-BE73-D08CEE2D7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3860800"/>
            <a:ext cx="1584325" cy="1584325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33CD6C50-ABB4-4928-562E-5E182FAEB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3427413"/>
            <a:ext cx="2592387" cy="2520950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EB24F5AF-CDDF-6B74-7C0E-7546F6EF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43640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46743B86-8B57-C66B-9220-7F1F2B233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3" y="43640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73EFE08C-3A58-7E9D-54EE-C74A46A4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3656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5A1AB8EE-1C43-F53E-BD9C-A7090B2B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C7F9AC6E-709B-CC29-6A7F-3E0FF6BC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E506683D-76D6-B399-288A-51AA34AAF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7324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82641A21-6706-E3B2-3894-245B64D9C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3640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CCFF66"/>
                </a:solidFill>
              </a:rPr>
              <a:t>X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9628D268-DAFD-71DE-4900-D2F6CC0A6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4292600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 b="1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EB583900-239E-000F-5320-3E5F19B7E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4292600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66B3560D-4448-78AF-4B76-9DB469B5F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445125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2" grpId="0" animBg="1"/>
      <p:bldP spid="21515" grpId="0"/>
      <p:bldP spid="21516" grpId="0"/>
      <p:bldP spid="21517" grpId="0"/>
      <p:bldP spid="21518" grpId="0"/>
      <p:bldP spid="21519" grpId="0"/>
      <p:bldP spid="21520" grpId="0"/>
      <p:bldP spid="215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>
            <a:extLst>
              <a:ext uri="{FF2B5EF4-FFF2-40B4-BE49-F238E27FC236}">
                <a16:creationId xmlns:a16="http://schemas.microsoft.com/office/drawing/2014/main" id="{A19D30F4-A905-D74F-A0C1-48B0E88B4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DOT &amp; CROSS DIAGRAMS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B5FFAF6B-4027-A98D-D9A7-FABC5EEF0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806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Draw the Dot &amp; Cross diagrams for the following elements;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B5970F1F-3C51-D7AD-3A74-8601EFD4E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5654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E817166A-C517-6451-394A-EA1047E68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5654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Cl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C9016323-99D4-9C5C-0DA8-C474A6421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3495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547" name="Text Box 19">
            <a:extLst>
              <a:ext uri="{FF2B5EF4-FFF2-40B4-BE49-F238E27FC236}">
                <a16:creationId xmlns:a16="http://schemas.microsoft.com/office/drawing/2014/main" id="{10EAA6A0-8B8B-CB09-C7AA-0656ED37A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349500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22548" name="Text Box 20">
            <a:extLst>
              <a:ext uri="{FF2B5EF4-FFF2-40B4-BE49-F238E27FC236}">
                <a16:creationId xmlns:a16="http://schemas.microsoft.com/office/drawing/2014/main" id="{B7EB1A92-8BF2-CBA9-E2C9-3519A8AA2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92576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84FC57DA-79BC-8F31-99AB-EA3EBE16D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85273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bg1"/>
                </a:solidFill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A540961D-5CFC-CC60-80B7-AEB26E5B1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368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CCE2EEF7-0A4A-7FE0-8161-532B4D7F4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63683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FF66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22565" name="Oval 37">
            <a:extLst>
              <a:ext uri="{FF2B5EF4-FFF2-40B4-BE49-F238E27FC236}">
                <a16:creationId xmlns:a16="http://schemas.microsoft.com/office/drawing/2014/main" id="{6740FCD6-7175-7B4C-65E3-59EBD2585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292600"/>
            <a:ext cx="574675" cy="576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>
                <a:solidFill>
                  <a:srgbClr val="FFFF99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2566" name="Oval 38">
            <a:extLst>
              <a:ext uri="{FF2B5EF4-FFF2-40B4-BE49-F238E27FC236}">
                <a16:creationId xmlns:a16="http://schemas.microsoft.com/office/drawing/2014/main" id="{1C1757A4-9653-CA98-A457-105BF15F9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076700"/>
            <a:ext cx="1008062" cy="1081088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7" name="Oval 39">
            <a:extLst>
              <a:ext uri="{FF2B5EF4-FFF2-40B4-BE49-F238E27FC236}">
                <a16:creationId xmlns:a16="http://schemas.microsoft.com/office/drawing/2014/main" id="{EA419B60-4853-33F2-ED6B-BC7B4D5C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502025"/>
            <a:ext cx="2159000" cy="2232025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8" name="Text Box 40">
            <a:extLst>
              <a:ext uri="{FF2B5EF4-FFF2-40B4-BE49-F238E27FC236}">
                <a16:creationId xmlns:a16="http://schemas.microsoft.com/office/drawing/2014/main" id="{4F9F903D-3593-B72C-D172-DB30D9AAE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3575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69" name="Text Box 41">
            <a:extLst>
              <a:ext uri="{FF2B5EF4-FFF2-40B4-BE49-F238E27FC236}">
                <a16:creationId xmlns:a16="http://schemas.microsoft.com/office/drawing/2014/main" id="{EDAE9F42-243B-C87F-3F45-FE543623D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38608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0" name="Text Box 42">
            <a:extLst>
              <a:ext uri="{FF2B5EF4-FFF2-40B4-BE49-F238E27FC236}">
                <a16:creationId xmlns:a16="http://schemas.microsoft.com/office/drawing/2014/main" id="{DF7DD298-4840-D2A2-29B4-E54C35692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5004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1" name="Text Box 43">
            <a:extLst>
              <a:ext uri="{FF2B5EF4-FFF2-40B4-BE49-F238E27FC236}">
                <a16:creationId xmlns:a16="http://schemas.microsoft.com/office/drawing/2014/main" id="{0FF25541-E7F5-097C-643C-4B4F510AB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9418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2" name="Text Box 44">
            <a:extLst>
              <a:ext uri="{FF2B5EF4-FFF2-40B4-BE49-F238E27FC236}">
                <a16:creationId xmlns:a16="http://schemas.microsoft.com/office/drawing/2014/main" id="{E58CBC8F-0E7F-3EF8-DFA0-B82FC0115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2926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3" name="Text Box 45">
            <a:extLst>
              <a:ext uri="{FF2B5EF4-FFF2-40B4-BE49-F238E27FC236}">
                <a16:creationId xmlns:a16="http://schemas.microsoft.com/office/drawing/2014/main" id="{686A8CDE-CB41-A885-F5EC-8C6A298A8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2292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4" name="Text Box 46">
            <a:extLst>
              <a:ext uri="{FF2B5EF4-FFF2-40B4-BE49-F238E27FC236}">
                <a16:creationId xmlns:a16="http://schemas.microsoft.com/office/drawing/2014/main" id="{3F092312-103E-3552-2006-83D499957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2926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75" name="Text Box 47">
            <a:extLst>
              <a:ext uri="{FF2B5EF4-FFF2-40B4-BE49-F238E27FC236}">
                <a16:creationId xmlns:a16="http://schemas.microsoft.com/office/drawing/2014/main" id="{F6A36D7A-9FEC-2EE8-90A1-BD4228992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3006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89" name="Oval 61">
            <a:extLst>
              <a:ext uri="{FF2B5EF4-FFF2-40B4-BE49-F238E27FC236}">
                <a16:creationId xmlns:a16="http://schemas.microsoft.com/office/drawing/2014/main" id="{D7C23F90-B927-3BC2-19C8-52C344D7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862388"/>
            <a:ext cx="574675" cy="576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 b="1">
                <a:solidFill>
                  <a:srgbClr val="FFFF99"/>
                </a:solidFill>
                <a:latin typeface="Comic Sans MS" panose="030F0702030302020204" pitchFamily="66" charset="0"/>
              </a:rPr>
              <a:t>Cl</a:t>
            </a:r>
          </a:p>
        </p:txBody>
      </p:sp>
      <p:sp>
        <p:nvSpPr>
          <p:cNvPr id="22590" name="Oval 62">
            <a:extLst>
              <a:ext uri="{FF2B5EF4-FFF2-40B4-BE49-F238E27FC236}">
                <a16:creationId xmlns:a16="http://schemas.microsoft.com/office/drawing/2014/main" id="{15B1A236-8ADD-BFFB-E2AE-D3331871B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644900"/>
            <a:ext cx="1008062" cy="1081088"/>
          </a:xfrm>
          <a:prstGeom prst="ellips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1" name="Oval 63">
            <a:extLst>
              <a:ext uri="{FF2B5EF4-FFF2-40B4-BE49-F238E27FC236}">
                <a16:creationId xmlns:a16="http://schemas.microsoft.com/office/drawing/2014/main" id="{F8F980F1-DEB0-1907-F56F-28C0322ED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070225"/>
            <a:ext cx="2233613" cy="2232025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2" name="Text Box 64">
            <a:extLst>
              <a:ext uri="{FF2B5EF4-FFF2-40B4-BE49-F238E27FC236}">
                <a16:creationId xmlns:a16="http://schemas.microsoft.com/office/drawing/2014/main" id="{B1B5833F-F09A-B85E-7260-3682B7003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8527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3" name="Text Box 65">
            <a:extLst>
              <a:ext uri="{FF2B5EF4-FFF2-40B4-BE49-F238E27FC236}">
                <a16:creationId xmlns:a16="http://schemas.microsoft.com/office/drawing/2014/main" id="{13E71AEA-D283-205C-FDB2-5D713773E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3933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4" name="Text Box 66">
            <a:extLst>
              <a:ext uri="{FF2B5EF4-FFF2-40B4-BE49-F238E27FC236}">
                <a16:creationId xmlns:a16="http://schemas.microsoft.com/office/drawing/2014/main" id="{F624B785-E0E8-0565-9EB8-635B5487A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5" name="Text Box 67">
            <a:extLst>
              <a:ext uri="{FF2B5EF4-FFF2-40B4-BE49-F238E27FC236}">
                <a16:creationId xmlns:a16="http://schemas.microsoft.com/office/drawing/2014/main" id="{1A0A0A1A-20E0-7A32-CA4E-1BF39C098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0052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6" name="Text Box 68">
            <a:extLst>
              <a:ext uri="{FF2B5EF4-FFF2-40B4-BE49-F238E27FC236}">
                <a16:creationId xmlns:a16="http://schemas.microsoft.com/office/drawing/2014/main" id="{8A381353-24D4-A360-E249-2F93D85CA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40052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7" name="Text Box 69">
            <a:extLst>
              <a:ext uri="{FF2B5EF4-FFF2-40B4-BE49-F238E27FC236}">
                <a16:creationId xmlns:a16="http://schemas.microsoft.com/office/drawing/2014/main" id="{E349E790-D351-E000-789D-87B4100C3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1577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8" name="Text Box 70">
            <a:extLst>
              <a:ext uri="{FF2B5EF4-FFF2-40B4-BE49-F238E27FC236}">
                <a16:creationId xmlns:a16="http://schemas.microsoft.com/office/drawing/2014/main" id="{3F022B3E-8696-3EF4-7241-74B27FB8F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7244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599" name="Text Box 71">
            <a:extLst>
              <a:ext uri="{FF2B5EF4-FFF2-40B4-BE49-F238E27FC236}">
                <a16:creationId xmlns:a16="http://schemas.microsoft.com/office/drawing/2014/main" id="{1F873ED2-0674-773F-90A9-B1ECE4E3F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0863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0" name="Text Box 72">
            <a:extLst>
              <a:ext uri="{FF2B5EF4-FFF2-40B4-BE49-F238E27FC236}">
                <a16:creationId xmlns:a16="http://schemas.microsoft.com/office/drawing/2014/main" id="{FCE6B159-003F-EC7D-10FA-F3852FAF2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0052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1" name="Text Box 73">
            <a:extLst>
              <a:ext uri="{FF2B5EF4-FFF2-40B4-BE49-F238E27FC236}">
                <a16:creationId xmlns:a16="http://schemas.microsoft.com/office/drawing/2014/main" id="{3E5FB12A-A4D9-CE97-56BA-876F1B84D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32131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2" name="Oval 74">
            <a:extLst>
              <a:ext uri="{FF2B5EF4-FFF2-40B4-BE49-F238E27FC236}">
                <a16:creationId xmlns:a16="http://schemas.microsoft.com/office/drawing/2014/main" id="{9179A017-2A01-9999-A5B9-FCFC09106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49500"/>
            <a:ext cx="3744912" cy="360045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03" name="Text Box 75">
            <a:extLst>
              <a:ext uri="{FF2B5EF4-FFF2-40B4-BE49-F238E27FC236}">
                <a16:creationId xmlns:a16="http://schemas.microsoft.com/office/drawing/2014/main" id="{726BB656-79F3-8B91-C55B-8594D4043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3933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4" name="Text Box 76">
            <a:extLst>
              <a:ext uri="{FF2B5EF4-FFF2-40B4-BE49-F238E27FC236}">
                <a16:creationId xmlns:a16="http://schemas.microsoft.com/office/drawing/2014/main" id="{96BD213F-A8F1-17FB-0C0F-437CA88CB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46529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5" name="Text Box 77">
            <a:extLst>
              <a:ext uri="{FF2B5EF4-FFF2-40B4-BE49-F238E27FC236}">
                <a16:creationId xmlns:a16="http://schemas.microsoft.com/office/drawing/2014/main" id="{1B0C0136-BC87-FC47-83E9-7F166A8EE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338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6" name="Text Box 78">
            <a:extLst>
              <a:ext uri="{FF2B5EF4-FFF2-40B4-BE49-F238E27FC236}">
                <a16:creationId xmlns:a16="http://schemas.microsoft.com/office/drawing/2014/main" id="{69713DF6-FB39-977D-A38D-6FFE70AD8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4923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7" name="Text Box 79">
            <a:extLst>
              <a:ext uri="{FF2B5EF4-FFF2-40B4-BE49-F238E27FC236}">
                <a16:creationId xmlns:a16="http://schemas.microsoft.com/office/drawing/2014/main" id="{F2DA1357-DCB5-8F57-B002-E54255153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13360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8" name="Text Box 80">
            <a:extLst>
              <a:ext uri="{FF2B5EF4-FFF2-40B4-BE49-F238E27FC236}">
                <a16:creationId xmlns:a16="http://schemas.microsoft.com/office/drawing/2014/main" id="{2D8AFBC7-9978-EF53-0AC4-D4D2C3EF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6368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09" name="Text Box 81">
            <a:extLst>
              <a:ext uri="{FF2B5EF4-FFF2-40B4-BE49-F238E27FC236}">
                <a16:creationId xmlns:a16="http://schemas.microsoft.com/office/drawing/2014/main" id="{3FF83788-9E69-F7BB-CB9D-0C395452F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66102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2610" name="Text Box 82">
            <a:extLst>
              <a:ext uri="{FF2B5EF4-FFF2-40B4-BE49-F238E27FC236}">
                <a16:creationId xmlns:a16="http://schemas.microsoft.com/office/drawing/2014/main" id="{A5787B6A-5B2F-ECA5-4E25-28B45B6F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50863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rgbClr val="FF33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5" grpId="0"/>
      <p:bldP spid="22568" grpId="0"/>
      <p:bldP spid="22569" grpId="0"/>
      <p:bldP spid="22570" grpId="0"/>
      <p:bldP spid="22571" grpId="0"/>
      <p:bldP spid="22572" grpId="0"/>
      <p:bldP spid="22573" grpId="0"/>
      <p:bldP spid="22574" grpId="0"/>
      <p:bldP spid="22575" grpId="0"/>
      <p:bldP spid="22589" grpId="0"/>
      <p:bldP spid="22592" grpId="0"/>
      <p:bldP spid="22593" grpId="0"/>
      <p:bldP spid="22594" grpId="0"/>
      <p:bldP spid="22595" grpId="0"/>
      <p:bldP spid="22596" grpId="0"/>
      <p:bldP spid="22597" grpId="0"/>
      <p:bldP spid="22598" grpId="0"/>
      <p:bldP spid="22599" grpId="0"/>
      <p:bldP spid="22600" grpId="0"/>
      <p:bldP spid="22601" grpId="0"/>
      <p:bldP spid="22603" grpId="0"/>
      <p:bldP spid="22604" grpId="0"/>
      <p:bldP spid="22605" grpId="0"/>
      <p:bldP spid="22606" grpId="0"/>
      <p:bldP spid="22607" grpId="0"/>
      <p:bldP spid="22608" grpId="0"/>
      <p:bldP spid="22609" grpId="0"/>
      <p:bldP spid="226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55A3BF48-1526-10E3-BD0F-FF1A22E30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7C241477-C453-AAFA-009B-63F0260BA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460 BC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CF302D44-FA04-306C-C1D5-3B6F8329E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Democritus develops the idea of atoms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66E581D9-C85C-833E-27BD-D7C747D28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1889125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>
            <a:extLst>
              <a:ext uri="{FF2B5EF4-FFF2-40B4-BE49-F238E27FC236}">
                <a16:creationId xmlns:a16="http://schemas.microsoft.com/office/drawing/2014/main" id="{E302C417-7AC3-CA7A-D1D4-55B008164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565400"/>
            <a:ext cx="5616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he pounded up materials in his pestle and mortar until he had reduced them to smaller and smaller particles which he called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69A8CF80-E666-04C2-D8AA-02C52DDD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367188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ATOMA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en-GB" altLang="en-US" sz="2000" i="1">
                <a:solidFill>
                  <a:schemeClr val="bg1"/>
                </a:solidFill>
                <a:latin typeface="Comic Sans MS" panose="030F0702030302020204" pitchFamily="66" charset="0"/>
              </a:rPr>
              <a:t>greek for indivisible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>
            <a:extLst>
              <a:ext uri="{FF2B5EF4-FFF2-40B4-BE49-F238E27FC236}">
                <a16:creationId xmlns:a16="http://schemas.microsoft.com/office/drawing/2014/main" id="{EE2A1CCE-2CE2-0773-9842-3BC173A20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634FB109-3743-7B41-D905-8C08BA813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82804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The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Atomic Number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of an atom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 protons in the nucleus.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The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Atomic Mass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of an atom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   Protons + Neutrons in the nucleus.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3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The number of Protons 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Electrons.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4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Electrons orbit the nucleus in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shells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AutoNum type="arabicPeriod" startAt="5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  Each shell can only carry a </a:t>
            </a:r>
            <a:r>
              <a:rPr lang="en-GB" altLang="en-US" sz="2400" b="1">
                <a:solidFill>
                  <a:srgbClr val="FF3300"/>
                </a:solidFill>
                <a:latin typeface="Comic Sans MS" panose="030F0702030302020204" pitchFamily="66" charset="0"/>
              </a:rPr>
              <a:t>set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number of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37A80474-C918-8408-5205-E9BE734A7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cs typeface="Arial" panose="020B0604020202020204" pitchFamily="34" charset="0"/>
              </a:rPr>
              <a:t>This </a:t>
            </a:r>
            <a:r>
              <a:rPr lang="en-GB" altLang="en-US" sz="2400" dirty="0" err="1">
                <a:cs typeface="Arial" panose="020B0604020202020204" pitchFamily="34" charset="0"/>
              </a:rPr>
              <a:t>powerpoint</a:t>
            </a:r>
            <a:r>
              <a:rPr lang="en-GB" altLang="en-US" sz="2400" dirty="0">
                <a:cs typeface="Arial" panose="020B0604020202020204" pitchFamily="34" charset="0"/>
              </a:rPr>
              <a:t> was kindly donated to </a:t>
            </a:r>
            <a:r>
              <a:rPr lang="en-GB" altLang="en-US" sz="2400" dirty="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 dirty="0">
              <a:cs typeface="Arial" panose="020B0604020202020204" pitchFamily="34" charset="0"/>
            </a:endParaRP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endParaRPr lang="en-GB" altLang="en-US" sz="2400" dirty="0">
              <a:cs typeface="Arial" panose="020B0604020202020204" pitchFamily="34" charset="0"/>
            </a:endParaRPr>
          </a:p>
          <a:p>
            <a:r>
              <a:rPr lang="en-GB" altLang="en-US" sz="2400" dirty="0">
                <a:cs typeface="Arial" panose="020B0604020202020204" pitchFamily="34" charset="0"/>
                <a:hlinkClick r:id="rId4"/>
              </a:rPr>
              <a:t>https://www.worldofteaching.com</a:t>
            </a:r>
            <a:r>
              <a:rPr lang="en-GB" altLang="en-US" sz="2400" dirty="0">
                <a:cs typeface="Arial" panose="020B0604020202020204" pitchFamily="34" charset="0"/>
              </a:rPr>
              <a:t> is home to over a thousand </a:t>
            </a:r>
            <a:r>
              <a:rPr lang="en-GB" altLang="en-US" sz="2400" dirty="0" err="1">
                <a:cs typeface="Arial" panose="020B0604020202020204" pitchFamily="34" charset="0"/>
              </a:rPr>
              <a:t>powerpoints</a:t>
            </a:r>
            <a:r>
              <a:rPr lang="en-GB" altLang="en-US" sz="2400" dirty="0">
                <a:cs typeface="Arial" panose="020B0604020202020204" pitchFamily="34" charset="0"/>
              </a:rPr>
              <a:t> submitted by teachers. This is a completely free site and requires no registration. Please visit and I hope it will help in your teaching.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>
            <a:extLst>
              <a:ext uri="{FF2B5EF4-FFF2-40B4-BE49-F238E27FC236}">
                <a16:creationId xmlns:a16="http://schemas.microsoft.com/office/drawing/2014/main" id="{E68A9B8E-8627-4D87-163F-54AF42F02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1943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>
            <a:extLst>
              <a:ext uri="{FF2B5EF4-FFF2-40B4-BE49-F238E27FC236}">
                <a16:creationId xmlns:a16="http://schemas.microsoft.com/office/drawing/2014/main" id="{F7B811BF-8673-59DC-1F63-99B921702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C303A14C-6637-411A-460B-354DC320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1808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62278FFC-D93A-565E-D3C9-A0DC8EAAC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John Dalton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48DA924-6183-6D89-5591-81AF483A0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565400"/>
            <a:ext cx="5616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suggested that all matter was made up of tiny spheres that were able to bounce around with perfect elasticity and called them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B1215622-C961-1F55-5CE6-A44D1972E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36718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ATOMS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>
            <a:extLst>
              <a:ext uri="{FF2B5EF4-FFF2-40B4-BE49-F238E27FC236}">
                <a16:creationId xmlns:a16="http://schemas.microsoft.com/office/drawing/2014/main" id="{6B528239-BDF3-95BE-1C1D-6EA576E56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1939925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68E4EEE4-AA0B-82FB-90AE-AFAC496E5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2AB4939-09FB-FAE0-F626-542BAE7B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1898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31BBB1CF-6186-D6D6-6786-AED8C89D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Joseph John Thompson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B0384E13-31C7-0B6B-D626-057F21AF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565400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found that atoms could sometimes eject a far smaller negative particle which he called an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3FDC3A3B-4A04-869A-75A0-D184D0015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36718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ELECTRON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>
            <a:extLst>
              <a:ext uri="{FF2B5EF4-FFF2-40B4-BE49-F238E27FC236}">
                <a16:creationId xmlns:a16="http://schemas.microsoft.com/office/drawing/2014/main" id="{0524DFC0-E5CE-0092-62A6-E786392F2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77376E0-A32D-BE47-D4E8-769FF4B81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28775"/>
            <a:ext cx="7993062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Thompson develops the idea that an atom was made up of electrons scattered unevenly within an elastic sphere surrounded by a soup of positive charge to balance the electron's charge</a:t>
            </a:r>
          </a:p>
          <a:p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946EB7E2-8782-F97C-0BE1-F56553E2B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29000"/>
            <a:ext cx="2592388" cy="2447925"/>
          </a:xfrm>
          <a:prstGeom prst="ellipse">
            <a:avLst/>
          </a:prstGeom>
          <a:solidFill>
            <a:srgbClr val="990099">
              <a:alpha val="47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94" name="Oval 26">
            <a:extLst>
              <a:ext uri="{FF2B5EF4-FFF2-40B4-BE49-F238E27FC236}">
                <a16:creationId xmlns:a16="http://schemas.microsoft.com/office/drawing/2014/main" id="{F205DE19-9919-1C1A-0586-35C6CA822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4451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2E71AC3C-C535-8291-395F-B80B61F13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268413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1904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3CF75078-8AFC-F825-D21F-1DCAC75B0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357563"/>
            <a:ext cx="432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like plums surrounded by pudding.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B9328BC6-6481-4FCB-A303-F3CF1F98C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365625"/>
            <a:ext cx="352901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PLUM PUDDING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MODEL</a:t>
            </a:r>
          </a:p>
        </p:txBody>
      </p:sp>
      <p:sp>
        <p:nvSpPr>
          <p:cNvPr id="7206" name="Oval 38">
            <a:extLst>
              <a:ext uri="{FF2B5EF4-FFF2-40B4-BE49-F238E27FC236}">
                <a16:creationId xmlns:a16="http://schemas.microsoft.com/office/drawing/2014/main" id="{13E67638-DF74-31B9-3798-30B4F08C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716338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7" name="Oval 39">
            <a:extLst>
              <a:ext uri="{FF2B5EF4-FFF2-40B4-BE49-F238E27FC236}">
                <a16:creationId xmlns:a16="http://schemas.microsoft.com/office/drawing/2014/main" id="{E7B11E0E-A334-3D2D-1D41-262828DCC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2926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8" name="Oval 40">
            <a:extLst>
              <a:ext uri="{FF2B5EF4-FFF2-40B4-BE49-F238E27FC236}">
                <a16:creationId xmlns:a16="http://schemas.microsoft.com/office/drawing/2014/main" id="{F863B39F-748C-07E8-C7C4-DB5119942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4370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09" name="Oval 41">
            <a:extLst>
              <a:ext uri="{FF2B5EF4-FFF2-40B4-BE49-F238E27FC236}">
                <a16:creationId xmlns:a16="http://schemas.microsoft.com/office/drawing/2014/main" id="{63A3259B-F624-E1C8-2489-1A057AA29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941888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0" name="Oval 42">
            <a:extLst>
              <a:ext uri="{FF2B5EF4-FFF2-40B4-BE49-F238E27FC236}">
                <a16:creationId xmlns:a16="http://schemas.microsoft.com/office/drawing/2014/main" id="{46521290-8941-9C3D-D1AE-AD8ADEB5B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2926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1" name="Oval 43">
            <a:extLst>
              <a:ext uri="{FF2B5EF4-FFF2-40B4-BE49-F238E27FC236}">
                <a16:creationId xmlns:a16="http://schemas.microsoft.com/office/drawing/2014/main" id="{21FC0A5F-9F44-9467-46A6-08E82D877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0847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2" name="Oval 44">
            <a:extLst>
              <a:ext uri="{FF2B5EF4-FFF2-40B4-BE49-F238E27FC236}">
                <a16:creationId xmlns:a16="http://schemas.microsoft.com/office/drawing/2014/main" id="{A75042E6-941B-AF7F-3782-6482862EF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244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3" name="Oval 45">
            <a:extLst>
              <a:ext uri="{FF2B5EF4-FFF2-40B4-BE49-F238E27FC236}">
                <a16:creationId xmlns:a16="http://schemas.microsoft.com/office/drawing/2014/main" id="{2F9B5D27-6682-862F-75E7-F1867A384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4" name="Oval 46">
            <a:extLst>
              <a:ext uri="{FF2B5EF4-FFF2-40B4-BE49-F238E27FC236}">
                <a16:creationId xmlns:a16="http://schemas.microsoft.com/office/drawing/2014/main" id="{97AC4B72-5068-9841-0FC1-98CBB72AD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0133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5" name="Oval 47">
            <a:extLst>
              <a:ext uri="{FF2B5EF4-FFF2-40B4-BE49-F238E27FC236}">
                <a16:creationId xmlns:a16="http://schemas.microsoft.com/office/drawing/2014/main" id="{A418C860-125A-4CEF-AFEE-6A78A837F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0052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6" name="Oval 48">
            <a:extLst>
              <a:ext uri="{FF2B5EF4-FFF2-40B4-BE49-F238E27FC236}">
                <a16:creationId xmlns:a16="http://schemas.microsoft.com/office/drawing/2014/main" id="{C951576A-358E-7A5D-4737-DAF329690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5085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7" name="Oval 49">
            <a:extLst>
              <a:ext uri="{FF2B5EF4-FFF2-40B4-BE49-F238E27FC236}">
                <a16:creationId xmlns:a16="http://schemas.microsoft.com/office/drawing/2014/main" id="{4F81D5BD-E6C0-B2B5-241E-CDD86E25A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0052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8" name="Oval 50">
            <a:extLst>
              <a:ext uri="{FF2B5EF4-FFF2-40B4-BE49-F238E27FC236}">
                <a16:creationId xmlns:a16="http://schemas.microsoft.com/office/drawing/2014/main" id="{0412B7BB-2BFA-D067-FD1D-A538DCEAC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373688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9" name="Oval 51">
            <a:extLst>
              <a:ext uri="{FF2B5EF4-FFF2-40B4-BE49-F238E27FC236}">
                <a16:creationId xmlns:a16="http://schemas.microsoft.com/office/drawing/2014/main" id="{EEA25591-57BF-3837-4E90-F167DC393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0847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0" name="Oval 52">
            <a:extLst>
              <a:ext uri="{FF2B5EF4-FFF2-40B4-BE49-F238E27FC236}">
                <a16:creationId xmlns:a16="http://schemas.microsoft.com/office/drawing/2014/main" id="{53646C04-503E-B823-9D6C-9125E024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1497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1" name="AutoShape 53">
            <a:extLst>
              <a:ext uri="{FF2B5EF4-FFF2-40B4-BE49-F238E27FC236}">
                <a16:creationId xmlns:a16="http://schemas.microsoft.com/office/drawing/2014/main" id="{83BBC261-91A4-B319-6EF7-ED2BEE66C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500438"/>
            <a:ext cx="2232025" cy="2232025"/>
          </a:xfrm>
          <a:prstGeom prst="plus">
            <a:avLst>
              <a:gd name="adj" fmla="val 43111"/>
            </a:avLst>
          </a:prstGeom>
          <a:solidFill>
            <a:srgbClr val="FF7C80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7C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2" name="Oval 54">
            <a:extLst>
              <a:ext uri="{FF2B5EF4-FFF2-40B4-BE49-F238E27FC236}">
                <a16:creationId xmlns:a16="http://schemas.microsoft.com/office/drawing/2014/main" id="{47AD6ABC-426D-374B-87EE-ECC655E8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8608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3" name="Oval 55">
            <a:extLst>
              <a:ext uri="{FF2B5EF4-FFF2-40B4-BE49-F238E27FC236}">
                <a16:creationId xmlns:a16="http://schemas.microsoft.com/office/drawing/2014/main" id="{D97D865B-EFA6-9267-5C5A-67AA8B4D8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4" name="Oval 56">
            <a:extLst>
              <a:ext uri="{FF2B5EF4-FFF2-40B4-BE49-F238E27FC236}">
                <a16:creationId xmlns:a16="http://schemas.microsoft.com/office/drawing/2014/main" id="{8896F0AD-BDA7-CD35-2228-65C8410C0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300663"/>
            <a:ext cx="142875" cy="144462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5" name="Oval 57">
            <a:extLst>
              <a:ext uri="{FF2B5EF4-FFF2-40B4-BE49-F238E27FC236}">
                <a16:creationId xmlns:a16="http://schemas.microsoft.com/office/drawing/2014/main" id="{1739DDEA-7B08-CD12-5F9F-486CD1CD0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5815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26" name="Oval 58">
            <a:extLst>
              <a:ext uri="{FF2B5EF4-FFF2-40B4-BE49-F238E27FC236}">
                <a16:creationId xmlns:a16="http://schemas.microsoft.com/office/drawing/2014/main" id="{ED0055CB-572E-B36E-57D1-C7FC5725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5013325"/>
            <a:ext cx="142875" cy="144463"/>
          </a:xfrm>
          <a:prstGeom prst="ellipse">
            <a:avLst/>
          </a:prstGeom>
          <a:solidFill>
            <a:schemeClr val="folHlink">
              <a:alpha val="53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203" grpId="0"/>
      <p:bldP spid="7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6BAF1545-76F4-25E7-7DA1-E3D970A0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C3245C42-45BD-C0CE-DD0C-609492F48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1910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645ACE91-90C8-227B-4DEA-BA793703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Ernest Rutherford</a:t>
            </a:r>
          </a:p>
        </p:txBody>
      </p:sp>
      <p:pic>
        <p:nvPicPr>
          <p:cNvPr id="8200" name="Picture 8">
            <a:extLst>
              <a:ext uri="{FF2B5EF4-FFF2-40B4-BE49-F238E27FC236}">
                <a16:creationId xmlns:a16="http://schemas.microsoft.com/office/drawing/2014/main" id="{E143346B-5AB3-3945-E036-D45C2F989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565400"/>
            <a:ext cx="1935163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Text Box 9">
            <a:extLst>
              <a:ext uri="{FF2B5EF4-FFF2-40B4-BE49-F238E27FC236}">
                <a16:creationId xmlns:a16="http://schemas.microsoft.com/office/drawing/2014/main" id="{9FA7A144-4CCC-B794-662C-CBE74DAC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349500"/>
            <a:ext cx="5688012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oversaw Geiger and Marsden carrying out his famous experiment. </a:t>
            </a:r>
          </a:p>
          <a:p>
            <a:pPr>
              <a:lnSpc>
                <a:spcPct val="5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they fired Helium nuclei at a piece of </a:t>
            </a:r>
            <a:r>
              <a:rPr lang="en-GB" altLang="en-US" sz="2000">
                <a:solidFill>
                  <a:srgbClr val="FF3300"/>
                </a:solidFill>
                <a:latin typeface="Comic Sans MS" panose="030F0702030302020204" pitchFamily="66" charset="0"/>
              </a:rPr>
              <a:t>gold foil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which was only a few atoms thick.</a:t>
            </a:r>
          </a:p>
          <a:p>
            <a:pPr>
              <a:lnSpc>
                <a:spcPct val="8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they found that although most of them passed through. About 1 in 10,000 hit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F699D9D5-ADDF-E40B-5AF9-C9119F9E1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847BC040-093D-442B-4108-EAE45F354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412875"/>
            <a:ext cx="31686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Line 6">
            <a:extLst>
              <a:ext uri="{FF2B5EF4-FFF2-40B4-BE49-F238E27FC236}">
                <a16:creationId xmlns:a16="http://schemas.microsoft.com/office/drawing/2014/main" id="{2961E84D-167E-1606-D86B-C0FA56AAC2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1916113"/>
            <a:ext cx="2303462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2E159E8A-450C-05CD-07EF-5F041943A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48431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Comic Sans MS" panose="030F0702030302020204" pitchFamily="66" charset="0"/>
              </a:rPr>
              <a:t>gold foil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2390F2F2-D6CB-18CC-2556-8F202303C8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2565400"/>
            <a:ext cx="287338" cy="1444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8C9CE70E-BC0E-FCB0-525F-DFCDFF4F9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3357563"/>
            <a:ext cx="1150937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DAAC1C7B-EF83-2AEE-58C1-62A17D73A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00526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Comic Sans MS" panose="030F0702030302020204" pitchFamily="66" charset="0"/>
              </a:rPr>
              <a:t>helium nuclei</a:t>
            </a:r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6FA2ACD9-CB86-CF1E-7170-9F4C3DE8E2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2349500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EAD9E297-CB80-26DE-39DF-5BFE849F6C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5738" y="2565400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0D872261-9E64-8646-99E8-3907D38291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4663" y="2060575"/>
            <a:ext cx="28733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Line 14">
            <a:extLst>
              <a:ext uri="{FF2B5EF4-FFF2-40B4-BE49-F238E27FC236}">
                <a16:creationId xmlns:a16="http://schemas.microsoft.com/office/drawing/2014/main" id="{4C403EDB-EC18-7B2C-5B38-D8B69A5BE2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5038"/>
            <a:ext cx="2873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Line 15">
            <a:extLst>
              <a:ext uri="{FF2B5EF4-FFF2-40B4-BE49-F238E27FC236}">
                <a16:creationId xmlns:a16="http://schemas.microsoft.com/office/drawing/2014/main" id="{8639C824-5A1C-3964-DEBF-1C312A4EB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420938"/>
            <a:ext cx="360362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DF64F131-87E7-2331-8A02-23CBD298B2B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27088" y="4724400"/>
            <a:ext cx="75644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They found that while most of the helium nuclei passed through the foil, a small number were deflected and, to their surprise, some helium nuclei bounced straight back.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C67CBE13-8E9B-6ED5-8F97-616325C9D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70021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S" panose="030F0702030302020204" pitchFamily="66" charset="0"/>
              </a:rPr>
              <a:t>helium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6" grpId="1"/>
      <p:bldP spid="9232" grpId="0"/>
      <p:bldP spid="9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2E7CDB60-B686-48C6-8530-6DFBD6030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637B35E-3A5B-EB6D-1F2B-2163B8B92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827213"/>
            <a:ext cx="755967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Rutherford’s new evidence allowed him to propose a more detailed model with a </a:t>
            </a:r>
            <a:r>
              <a:rPr lang="en-GB" altLang="en-US" sz="2000" b="1">
                <a:solidFill>
                  <a:srgbClr val="FF3300"/>
                </a:solidFill>
                <a:latin typeface="Comic Sans MS" panose="030F0702030302020204" pitchFamily="66" charset="0"/>
              </a:rPr>
              <a:t>central nucleus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6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He suggested that the </a:t>
            </a:r>
            <a:r>
              <a:rPr lang="en-GB" altLang="en-US" sz="2000" b="1">
                <a:solidFill>
                  <a:srgbClr val="FF3300"/>
                </a:solidFill>
                <a:latin typeface="Comic Sans MS" panose="030F0702030302020204" pitchFamily="66" charset="0"/>
              </a:rPr>
              <a:t>positive charge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was all in a central nucleus.  With this holding the electrons in place by electrical attraction</a:t>
            </a:r>
          </a:p>
          <a:p>
            <a:pPr>
              <a:lnSpc>
                <a:spcPct val="200000"/>
              </a:lnSpc>
            </a:pPr>
            <a:endParaRPr lang="en-GB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However, this was not the end of the story.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7B738CB8-1ADE-37CC-A594-ABDFFE352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HISTORY OF THE ATOM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5BF067C4-A37D-117F-1D88-7857C0A1E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122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u="sng">
                <a:solidFill>
                  <a:schemeClr val="bg1"/>
                </a:solidFill>
                <a:latin typeface="Comic Sans MS" panose="030F0702030302020204" pitchFamily="66" charset="0"/>
              </a:rPr>
              <a:t>1913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00B9ECA1-DFBC-8B4E-BE3E-AAF82E5B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u="sng">
                <a:solidFill>
                  <a:schemeClr val="bg1"/>
                </a:solidFill>
                <a:latin typeface="Comic Sans MS" panose="030F0702030302020204" pitchFamily="66" charset="0"/>
              </a:rPr>
              <a:t>Niels Bohr</a:t>
            </a:r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33D81B0F-EBEF-1937-37A8-F251097AE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2055812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Rectangle 8">
            <a:extLst>
              <a:ext uri="{FF2B5EF4-FFF2-40B4-BE49-F238E27FC236}">
                <a16:creationId xmlns:a16="http://schemas.microsoft.com/office/drawing/2014/main" id="{789A5B39-F745-F15F-4B91-9D6E3FD8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49500"/>
            <a:ext cx="5327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studied under Rutherford at the Victoria University in Manchester. 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5D6E2989-C78F-D5C6-5BCE-AA8AF9F88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5256213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Bohr refined Rutherford's idea by adding that the electrons were in </a:t>
            </a:r>
            <a:r>
              <a:rPr lang="en-GB" altLang="en-US" sz="2000" b="1">
                <a:solidFill>
                  <a:srgbClr val="FF33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orbits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Rather like planets orbiting the sun. With each orbit only able to contain a set number of electrons.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821</Words>
  <Application>Microsoft Office PowerPoint</Application>
  <PresentationFormat>On-screen Show (4:3)</PresentationFormat>
  <Paragraphs>228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Comic Sans MS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S.MORRIS</dc:creator>
  <cp:lastModifiedBy>Nayan GRIFFITHS</cp:lastModifiedBy>
  <cp:revision>23</cp:revision>
  <dcterms:created xsi:type="dcterms:W3CDTF">2006-07-09T10:27:47Z</dcterms:created>
  <dcterms:modified xsi:type="dcterms:W3CDTF">2023-05-23T20:47:19Z</dcterms:modified>
</cp:coreProperties>
</file>